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5.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6.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50"/>
  </p:notesMasterIdLst>
  <p:sldIdLst>
    <p:sldId id="256" r:id="rId2"/>
    <p:sldId id="257" r:id="rId3"/>
    <p:sldId id="299" r:id="rId4"/>
    <p:sldId id="300" r:id="rId5"/>
    <p:sldId id="301" r:id="rId6"/>
    <p:sldId id="302" r:id="rId7"/>
    <p:sldId id="303" r:id="rId8"/>
    <p:sldId id="304" r:id="rId9"/>
    <p:sldId id="305" r:id="rId10"/>
    <p:sldId id="271" r:id="rId11"/>
    <p:sldId id="272" r:id="rId12"/>
    <p:sldId id="273"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28" r:id="rId36"/>
    <p:sldId id="329" r:id="rId37"/>
    <p:sldId id="330" r:id="rId38"/>
    <p:sldId id="331" r:id="rId39"/>
    <p:sldId id="332" r:id="rId40"/>
    <p:sldId id="333" r:id="rId41"/>
    <p:sldId id="334" r:id="rId42"/>
    <p:sldId id="335" r:id="rId43"/>
    <p:sldId id="336" r:id="rId44"/>
    <p:sldId id="337" r:id="rId45"/>
    <p:sldId id="338" r:id="rId46"/>
    <p:sldId id="339" r:id="rId47"/>
    <p:sldId id="340" r:id="rId48"/>
    <p:sldId id="34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7" d="100"/>
          <a:sy n="77" d="100"/>
        </p:scale>
        <p:origin x="47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_rels/data10.xml.rels><?xml version="1.0" encoding="UTF-8" standalone="yes"?>
<Relationships xmlns="http://schemas.openxmlformats.org/package/2006/relationships"><Relationship Id="rId3" Type="http://schemas.openxmlformats.org/officeDocument/2006/relationships/hyperlink" Target="https://www.gerencie.com/renta-presuntiva.html" TargetMode="External"/><Relationship Id="rId2" Type="http://schemas.openxmlformats.org/officeDocument/2006/relationships/hyperlink" Target="https://www.gerencie.com/cuidado-con-los-pasivos-y-gastos-estimados.html" TargetMode="External"/><Relationship Id="rId1" Type="http://schemas.openxmlformats.org/officeDocument/2006/relationships/hyperlink" Target="https://www.gerencie.com/prestaciones-sociales.html"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https://www.gerencie.com/liquidacion-de-la-nomina.html" TargetMode="External"/></Relationships>
</file>

<file path=ppt/diagrams/_rels/data6.xml.rels><?xml version="1.0" encoding="UTF-8" standalone="yes"?>
<Relationships xmlns="http://schemas.openxmlformats.org/package/2006/relationships"><Relationship Id="rId1" Type="http://schemas.openxmlformats.org/officeDocument/2006/relationships/hyperlink" Target="https://www.gerencie.com/retencion-en-la-fuente-por-ingresos-laborales.html" TargetMode="External"/></Relationships>
</file>

<file path=ppt/diagrams/_rels/data8.xml.rels><?xml version="1.0" encoding="UTF-8" standalone="yes"?>
<Relationships xmlns="http://schemas.openxmlformats.org/package/2006/relationships"><Relationship Id="rId1" Type="http://schemas.openxmlformats.org/officeDocument/2006/relationships/hyperlink" Target="https://www.gerencie.com/deducciones-de-nomina.html" TargetMode="External"/></Relationships>
</file>

<file path=ppt/diagrams/_rels/drawing10.xml.rels><?xml version="1.0" encoding="UTF-8" standalone="yes"?>
<Relationships xmlns="http://schemas.openxmlformats.org/package/2006/relationships"><Relationship Id="rId3" Type="http://schemas.openxmlformats.org/officeDocument/2006/relationships/hyperlink" Target="https://www.gerencie.com/renta-presuntiva.html" TargetMode="External"/><Relationship Id="rId2" Type="http://schemas.openxmlformats.org/officeDocument/2006/relationships/hyperlink" Target="https://www.gerencie.com/cuidado-con-los-pasivos-y-gastos-estimados.html" TargetMode="External"/><Relationship Id="rId1" Type="http://schemas.openxmlformats.org/officeDocument/2006/relationships/hyperlink" Target="https://www.gerencie.com/prestaciones-sociales.html"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www.gerencie.com/liquidacion-de-la-nomina.html"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https://www.gerencie.com/retencion-en-la-fuente-por-ingresos-laborales.html" TargetMode="External"/></Relationships>
</file>

<file path=ppt/diagrams/_rels/drawing8.xml.rels><?xml version="1.0" encoding="UTF-8" standalone="yes"?>
<Relationships xmlns="http://schemas.openxmlformats.org/package/2006/relationships"><Relationship Id="rId1" Type="http://schemas.openxmlformats.org/officeDocument/2006/relationships/hyperlink" Target="https://www.gerencie.com/deducciones-de-nomina.htm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FC37DD-3A3C-4920-8305-BB66937297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59C8CC39-25C5-4D71-BF7C-EAD305D492BB}">
      <dgm:prSet/>
      <dgm:spPr/>
      <dgm:t>
        <a:bodyPr/>
        <a:lstStyle/>
        <a:p>
          <a:pPr algn="ctr" rtl="0"/>
          <a:r>
            <a:rPr lang="es-CO" b="1" dirty="0" smtClean="0"/>
            <a:t>CONTABILIZACION NOMINA</a:t>
          </a:r>
          <a:endParaRPr lang="es-ES" b="1" dirty="0"/>
        </a:p>
      </dgm:t>
    </dgm:pt>
    <dgm:pt modelId="{22C0E781-43EC-4B9F-99C3-6EB356F1CDD0}" type="parTrans" cxnId="{F57637A1-33D4-42C2-AAA5-2BB20B7DC036}">
      <dgm:prSet/>
      <dgm:spPr/>
      <dgm:t>
        <a:bodyPr/>
        <a:lstStyle/>
        <a:p>
          <a:endParaRPr lang="es-ES"/>
        </a:p>
      </dgm:t>
    </dgm:pt>
    <dgm:pt modelId="{789BE897-4BB1-4173-9445-F2492F7162AE}" type="sibTrans" cxnId="{F57637A1-33D4-42C2-AAA5-2BB20B7DC036}">
      <dgm:prSet/>
      <dgm:spPr/>
      <dgm:t>
        <a:bodyPr/>
        <a:lstStyle/>
        <a:p>
          <a:endParaRPr lang="es-ES"/>
        </a:p>
      </dgm:t>
    </dgm:pt>
    <dgm:pt modelId="{89DB25A2-EDE0-4421-B9B7-8F7D54A1C6F3}" type="pres">
      <dgm:prSet presAssocID="{5DFC37DD-3A3C-4920-8305-BB66937297C3}" presName="linear" presStyleCnt="0">
        <dgm:presLayoutVars>
          <dgm:animLvl val="lvl"/>
          <dgm:resizeHandles val="exact"/>
        </dgm:presLayoutVars>
      </dgm:prSet>
      <dgm:spPr/>
      <dgm:t>
        <a:bodyPr/>
        <a:lstStyle/>
        <a:p>
          <a:endParaRPr lang="es-ES"/>
        </a:p>
      </dgm:t>
    </dgm:pt>
    <dgm:pt modelId="{B6EC1470-3545-4E11-AB94-9F06172350A1}" type="pres">
      <dgm:prSet presAssocID="{59C8CC39-25C5-4D71-BF7C-EAD305D492BB}" presName="parentText" presStyleLbl="node1" presStyleIdx="0" presStyleCnt="1" custLinFactNeighborY="1822">
        <dgm:presLayoutVars>
          <dgm:chMax val="0"/>
          <dgm:bulletEnabled val="1"/>
        </dgm:presLayoutVars>
      </dgm:prSet>
      <dgm:spPr/>
      <dgm:t>
        <a:bodyPr/>
        <a:lstStyle/>
        <a:p>
          <a:endParaRPr lang="es-ES"/>
        </a:p>
      </dgm:t>
    </dgm:pt>
  </dgm:ptLst>
  <dgm:cxnLst>
    <dgm:cxn modelId="{FF1FFFB6-1E00-4CF2-B569-CA604AEF8F69}" type="presOf" srcId="{5DFC37DD-3A3C-4920-8305-BB66937297C3}" destId="{89DB25A2-EDE0-4421-B9B7-8F7D54A1C6F3}" srcOrd="0" destOrd="0" presId="urn:microsoft.com/office/officeart/2005/8/layout/vList2"/>
    <dgm:cxn modelId="{F57637A1-33D4-42C2-AAA5-2BB20B7DC036}" srcId="{5DFC37DD-3A3C-4920-8305-BB66937297C3}" destId="{59C8CC39-25C5-4D71-BF7C-EAD305D492BB}" srcOrd="0" destOrd="0" parTransId="{22C0E781-43EC-4B9F-99C3-6EB356F1CDD0}" sibTransId="{789BE897-4BB1-4173-9445-F2492F7162AE}"/>
    <dgm:cxn modelId="{A566554F-7D8B-4356-A8FA-52E1EF4B56D6}" type="presOf" srcId="{59C8CC39-25C5-4D71-BF7C-EAD305D492BB}" destId="{B6EC1470-3545-4E11-AB94-9F06172350A1}" srcOrd="0" destOrd="0" presId="urn:microsoft.com/office/officeart/2005/8/layout/vList2"/>
    <dgm:cxn modelId="{F138937F-2CFC-4B40-96BB-F4BE34049C97}" type="presParOf" srcId="{89DB25A2-EDE0-4421-B9B7-8F7D54A1C6F3}" destId="{B6EC1470-3545-4E11-AB94-9F06172350A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0438F28-DF09-46BF-8630-561CC8A1947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S"/>
        </a:p>
      </dgm:t>
    </dgm:pt>
    <dgm:pt modelId="{47DABA58-9DF0-4CA6-99D2-FAC5056A44B8}">
      <dgm:prSet/>
      <dgm:spPr/>
      <dgm:t>
        <a:bodyPr/>
        <a:lstStyle/>
        <a:p>
          <a:pPr algn="just" rtl="0"/>
          <a:r>
            <a:rPr lang="es-CO" dirty="0" smtClean="0">
              <a:solidFill>
                <a:srgbClr val="0070C0"/>
              </a:solidFill>
            </a:rPr>
            <a:t>Las </a:t>
          </a:r>
          <a:r>
            <a:rPr lang="es-CO" dirty="0" smtClean="0">
              <a:solidFill>
                <a:srgbClr val="0070C0"/>
              </a:solidFill>
              <a:hlinkClick xmlns:r="http://schemas.openxmlformats.org/officeDocument/2006/relationships" r:id="rId1"/>
            </a:rPr>
            <a:t>prestaciones sociales</a:t>
          </a:r>
          <a:r>
            <a:rPr lang="es-CO" dirty="0" smtClean="0">
              <a:solidFill>
                <a:srgbClr val="0070C0"/>
              </a:solidFill>
            </a:rPr>
            <a:t> se contabilizan en la cuenta 2610, que corresponde a una provisión. Se considera provisión porque es una estimación de lo que se pagara por ello. Una vez se haya determinado el valor exacto que se debe pagar por Prestaciones sociales se lleva a la cuenta 25.</a:t>
          </a:r>
        </a:p>
        <a:p>
          <a:pPr algn="just"/>
          <a:r>
            <a:rPr lang="es-CO" dirty="0" smtClean="0">
              <a:solidFill>
                <a:srgbClr val="0070C0"/>
              </a:solidFill>
            </a:rPr>
            <a:t>Es importante aclarar que no se debe olvidar a final de año cancelar las respectivas provisiones y llevarlas a la cuenta 25 como pasivos reales y efectivos, toda vez que los </a:t>
          </a:r>
          <a:r>
            <a:rPr lang="es-CO" dirty="0" smtClean="0">
              <a:solidFill>
                <a:srgbClr val="0070C0"/>
              </a:solidFill>
              <a:hlinkClick xmlns:r="http://schemas.openxmlformats.org/officeDocument/2006/relationships" r:id="rId2"/>
            </a:rPr>
            <a:t>pasivos estimados </a:t>
          </a:r>
          <a:r>
            <a:rPr lang="es-CO" dirty="0" smtClean="0">
              <a:solidFill>
                <a:srgbClr val="0070C0"/>
              </a:solidFill>
            </a:rPr>
            <a:t>no proceden fiscalmente, y esto supondría un aumento del patrimonio fiscal que es la base para el calculo de la </a:t>
          </a:r>
          <a:r>
            <a:rPr lang="es-CO" dirty="0" smtClean="0">
              <a:solidFill>
                <a:srgbClr val="0070C0"/>
              </a:solidFill>
              <a:hlinkClick xmlns:r="http://schemas.openxmlformats.org/officeDocument/2006/relationships" r:id="rId3"/>
            </a:rPr>
            <a:t>renta presuntiva</a:t>
          </a:r>
          <a:r>
            <a:rPr lang="es-CO" dirty="0" smtClean="0">
              <a:solidFill>
                <a:srgbClr val="0070C0"/>
              </a:solidFill>
            </a:rPr>
            <a:t> y el Impuesto al patrimonio.</a:t>
          </a:r>
          <a:endParaRPr lang="es-ES" dirty="0">
            <a:solidFill>
              <a:srgbClr val="0070C0"/>
            </a:solidFill>
          </a:endParaRPr>
        </a:p>
      </dgm:t>
    </dgm:pt>
    <dgm:pt modelId="{50CCF748-5EFF-4EA3-95D3-9F257C6C4AC0}" type="parTrans" cxnId="{33F46ED4-240E-4CAA-A3DA-FAB89CA1EF53}">
      <dgm:prSet/>
      <dgm:spPr/>
      <dgm:t>
        <a:bodyPr/>
        <a:lstStyle/>
        <a:p>
          <a:endParaRPr lang="es-ES"/>
        </a:p>
      </dgm:t>
    </dgm:pt>
    <dgm:pt modelId="{E6440E2D-495F-459A-8586-47D8F72B6296}" type="sibTrans" cxnId="{33F46ED4-240E-4CAA-A3DA-FAB89CA1EF53}">
      <dgm:prSet/>
      <dgm:spPr/>
      <dgm:t>
        <a:bodyPr/>
        <a:lstStyle/>
        <a:p>
          <a:endParaRPr lang="es-ES"/>
        </a:p>
      </dgm:t>
    </dgm:pt>
    <dgm:pt modelId="{CEEA6EA6-FEFC-4C17-975F-B8B15BE2657C}" type="pres">
      <dgm:prSet presAssocID="{C0438F28-DF09-46BF-8630-561CC8A19474}" presName="Name0" presStyleCnt="0">
        <dgm:presLayoutVars>
          <dgm:chMax val="7"/>
          <dgm:dir/>
          <dgm:animLvl val="lvl"/>
          <dgm:resizeHandles val="exact"/>
        </dgm:presLayoutVars>
      </dgm:prSet>
      <dgm:spPr/>
      <dgm:t>
        <a:bodyPr/>
        <a:lstStyle/>
        <a:p>
          <a:endParaRPr lang="es-ES"/>
        </a:p>
      </dgm:t>
    </dgm:pt>
    <dgm:pt modelId="{C474BD10-C077-4086-8F25-AD7D806F4266}" type="pres">
      <dgm:prSet presAssocID="{47DABA58-9DF0-4CA6-99D2-FAC5056A44B8}" presName="circle1" presStyleLbl="node1" presStyleIdx="0" presStyleCnt="1" custLinFactNeighborX="-23213"/>
      <dgm:spPr/>
    </dgm:pt>
    <dgm:pt modelId="{BB4D9C72-B1E0-4591-AB86-A63C7B35BF56}" type="pres">
      <dgm:prSet presAssocID="{47DABA58-9DF0-4CA6-99D2-FAC5056A44B8}" presName="space" presStyleCnt="0"/>
      <dgm:spPr/>
    </dgm:pt>
    <dgm:pt modelId="{20D31AD1-864B-407F-A0B7-AEA8D7885CE2}" type="pres">
      <dgm:prSet presAssocID="{47DABA58-9DF0-4CA6-99D2-FAC5056A44B8}" presName="rect1" presStyleLbl="alignAcc1" presStyleIdx="0" presStyleCnt="1" custLinFactNeighborX="-12277"/>
      <dgm:spPr/>
      <dgm:t>
        <a:bodyPr/>
        <a:lstStyle/>
        <a:p>
          <a:endParaRPr lang="es-ES"/>
        </a:p>
      </dgm:t>
    </dgm:pt>
    <dgm:pt modelId="{F6CA36DD-5C39-4C5B-A2C9-05DB02FFBBA7}" type="pres">
      <dgm:prSet presAssocID="{47DABA58-9DF0-4CA6-99D2-FAC5056A44B8}" presName="rect1ParTxNoCh" presStyleLbl="alignAcc1" presStyleIdx="0" presStyleCnt="1">
        <dgm:presLayoutVars>
          <dgm:chMax val="1"/>
          <dgm:bulletEnabled val="1"/>
        </dgm:presLayoutVars>
      </dgm:prSet>
      <dgm:spPr/>
      <dgm:t>
        <a:bodyPr/>
        <a:lstStyle/>
        <a:p>
          <a:endParaRPr lang="es-ES"/>
        </a:p>
      </dgm:t>
    </dgm:pt>
  </dgm:ptLst>
  <dgm:cxnLst>
    <dgm:cxn modelId="{33F46ED4-240E-4CAA-A3DA-FAB89CA1EF53}" srcId="{C0438F28-DF09-46BF-8630-561CC8A19474}" destId="{47DABA58-9DF0-4CA6-99D2-FAC5056A44B8}" srcOrd="0" destOrd="0" parTransId="{50CCF748-5EFF-4EA3-95D3-9F257C6C4AC0}" sibTransId="{E6440E2D-495F-459A-8586-47D8F72B6296}"/>
    <dgm:cxn modelId="{EDCEDA4C-AC47-4B6B-8728-18ADAEF72E91}" type="presOf" srcId="{47DABA58-9DF0-4CA6-99D2-FAC5056A44B8}" destId="{F6CA36DD-5C39-4C5B-A2C9-05DB02FFBBA7}" srcOrd="1" destOrd="0" presId="urn:microsoft.com/office/officeart/2005/8/layout/target3"/>
    <dgm:cxn modelId="{91C940CA-BB85-4E67-85CA-5CBC06BE9022}" type="presOf" srcId="{C0438F28-DF09-46BF-8630-561CC8A19474}" destId="{CEEA6EA6-FEFC-4C17-975F-B8B15BE2657C}" srcOrd="0" destOrd="0" presId="urn:microsoft.com/office/officeart/2005/8/layout/target3"/>
    <dgm:cxn modelId="{D8999D43-75BF-41B1-9332-26508E956A3C}" type="presOf" srcId="{47DABA58-9DF0-4CA6-99D2-FAC5056A44B8}" destId="{20D31AD1-864B-407F-A0B7-AEA8D7885CE2}" srcOrd="0" destOrd="0" presId="urn:microsoft.com/office/officeart/2005/8/layout/target3"/>
    <dgm:cxn modelId="{53F2CD8A-1C4F-4BB2-8665-4D43EBC30606}" type="presParOf" srcId="{CEEA6EA6-FEFC-4C17-975F-B8B15BE2657C}" destId="{C474BD10-C077-4086-8F25-AD7D806F4266}" srcOrd="0" destOrd="0" presId="urn:microsoft.com/office/officeart/2005/8/layout/target3"/>
    <dgm:cxn modelId="{FD074BEE-A42B-4E8C-85F8-ECA1819175D6}" type="presParOf" srcId="{CEEA6EA6-FEFC-4C17-975F-B8B15BE2657C}" destId="{BB4D9C72-B1E0-4591-AB86-A63C7B35BF56}" srcOrd="1" destOrd="0" presId="urn:microsoft.com/office/officeart/2005/8/layout/target3"/>
    <dgm:cxn modelId="{B00D5C46-DEE7-47A8-B8DB-A9EFD9BBB476}" type="presParOf" srcId="{CEEA6EA6-FEFC-4C17-975F-B8B15BE2657C}" destId="{20D31AD1-864B-407F-A0B7-AEA8D7885CE2}" srcOrd="2" destOrd="0" presId="urn:microsoft.com/office/officeart/2005/8/layout/target3"/>
    <dgm:cxn modelId="{9B6FDC30-AEA0-4824-AEEE-9C4DC2F81604}" type="presParOf" srcId="{CEEA6EA6-FEFC-4C17-975F-B8B15BE2657C}" destId="{F6CA36DD-5C39-4C5B-A2C9-05DB02FFBBA7}" srcOrd="3"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DFC37DD-3A3C-4920-8305-BB66937297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59C8CC39-25C5-4D71-BF7C-EAD305D492BB}">
      <dgm:prSet/>
      <dgm:spPr/>
      <dgm:t>
        <a:bodyPr/>
        <a:lstStyle/>
        <a:p>
          <a:pPr algn="ctr" rtl="0"/>
          <a:r>
            <a:rPr lang="es-CO" b="1" dirty="0" smtClean="0"/>
            <a:t>CONTABILIZACION NOMINA</a:t>
          </a:r>
          <a:endParaRPr lang="es-ES" b="1" dirty="0"/>
        </a:p>
      </dgm:t>
    </dgm:pt>
    <dgm:pt modelId="{22C0E781-43EC-4B9F-99C3-6EB356F1CDD0}" type="parTrans" cxnId="{F57637A1-33D4-42C2-AAA5-2BB20B7DC036}">
      <dgm:prSet/>
      <dgm:spPr/>
      <dgm:t>
        <a:bodyPr/>
        <a:lstStyle/>
        <a:p>
          <a:endParaRPr lang="es-ES"/>
        </a:p>
      </dgm:t>
    </dgm:pt>
    <dgm:pt modelId="{789BE897-4BB1-4173-9445-F2492F7162AE}" type="sibTrans" cxnId="{F57637A1-33D4-42C2-AAA5-2BB20B7DC036}">
      <dgm:prSet/>
      <dgm:spPr/>
      <dgm:t>
        <a:bodyPr/>
        <a:lstStyle/>
        <a:p>
          <a:endParaRPr lang="es-ES"/>
        </a:p>
      </dgm:t>
    </dgm:pt>
    <dgm:pt modelId="{89DB25A2-EDE0-4421-B9B7-8F7D54A1C6F3}" type="pres">
      <dgm:prSet presAssocID="{5DFC37DD-3A3C-4920-8305-BB66937297C3}" presName="linear" presStyleCnt="0">
        <dgm:presLayoutVars>
          <dgm:animLvl val="lvl"/>
          <dgm:resizeHandles val="exact"/>
        </dgm:presLayoutVars>
      </dgm:prSet>
      <dgm:spPr/>
      <dgm:t>
        <a:bodyPr/>
        <a:lstStyle/>
        <a:p>
          <a:endParaRPr lang="es-ES"/>
        </a:p>
      </dgm:t>
    </dgm:pt>
    <dgm:pt modelId="{B6EC1470-3545-4E11-AB94-9F06172350A1}" type="pres">
      <dgm:prSet presAssocID="{59C8CC39-25C5-4D71-BF7C-EAD305D492BB}" presName="parentText" presStyleLbl="node1" presStyleIdx="0" presStyleCnt="1" custLinFactNeighborY="1822">
        <dgm:presLayoutVars>
          <dgm:chMax val="0"/>
          <dgm:bulletEnabled val="1"/>
        </dgm:presLayoutVars>
      </dgm:prSet>
      <dgm:spPr/>
      <dgm:t>
        <a:bodyPr/>
        <a:lstStyle/>
        <a:p>
          <a:endParaRPr lang="es-ES"/>
        </a:p>
      </dgm:t>
    </dgm:pt>
  </dgm:ptLst>
  <dgm:cxnLst>
    <dgm:cxn modelId="{F57637A1-33D4-42C2-AAA5-2BB20B7DC036}" srcId="{5DFC37DD-3A3C-4920-8305-BB66937297C3}" destId="{59C8CC39-25C5-4D71-BF7C-EAD305D492BB}" srcOrd="0" destOrd="0" parTransId="{22C0E781-43EC-4B9F-99C3-6EB356F1CDD0}" sibTransId="{789BE897-4BB1-4173-9445-F2492F7162AE}"/>
    <dgm:cxn modelId="{2F5F9709-AD7B-4B88-AAEA-C7035ABEAE34}" type="presOf" srcId="{59C8CC39-25C5-4D71-BF7C-EAD305D492BB}" destId="{B6EC1470-3545-4E11-AB94-9F06172350A1}" srcOrd="0" destOrd="0" presId="urn:microsoft.com/office/officeart/2005/8/layout/vList2"/>
    <dgm:cxn modelId="{2F12295F-BA83-4453-BCC3-26A867803AD7}" type="presOf" srcId="{5DFC37DD-3A3C-4920-8305-BB66937297C3}" destId="{89DB25A2-EDE0-4421-B9B7-8F7D54A1C6F3}" srcOrd="0" destOrd="0" presId="urn:microsoft.com/office/officeart/2005/8/layout/vList2"/>
    <dgm:cxn modelId="{EF981F3A-DB68-4E20-8DAA-09D6F78AA580}" type="presParOf" srcId="{89DB25A2-EDE0-4421-B9B7-8F7D54A1C6F3}" destId="{B6EC1470-3545-4E11-AB94-9F06172350A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0438F28-DF09-46BF-8630-561CC8A1947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S"/>
        </a:p>
      </dgm:t>
    </dgm:pt>
    <dgm:pt modelId="{47DABA58-9DF0-4CA6-99D2-FAC5056A44B8}">
      <dgm:prSet/>
      <dgm:spPr/>
      <dgm:t>
        <a:bodyPr/>
        <a:lstStyle/>
        <a:p>
          <a:pPr algn="just" rtl="0"/>
          <a:r>
            <a:rPr lang="es-ES" dirty="0" smtClean="0">
              <a:solidFill>
                <a:srgbClr val="0070C0"/>
              </a:solidFill>
            </a:rPr>
            <a:t>La nómina por pagar se ha causado inicialmente a la cuenta 2505, y luego al momento de pagarla, se debe debitar esta cuenta y acreditar la cuenta del banco o de la caja.</a:t>
          </a:r>
          <a:endParaRPr lang="es-ES" dirty="0">
            <a:solidFill>
              <a:srgbClr val="0070C0"/>
            </a:solidFill>
          </a:endParaRPr>
        </a:p>
      </dgm:t>
    </dgm:pt>
    <dgm:pt modelId="{50CCF748-5EFF-4EA3-95D3-9F257C6C4AC0}" type="parTrans" cxnId="{33F46ED4-240E-4CAA-A3DA-FAB89CA1EF53}">
      <dgm:prSet/>
      <dgm:spPr/>
      <dgm:t>
        <a:bodyPr/>
        <a:lstStyle/>
        <a:p>
          <a:endParaRPr lang="es-ES"/>
        </a:p>
      </dgm:t>
    </dgm:pt>
    <dgm:pt modelId="{E6440E2D-495F-459A-8586-47D8F72B6296}" type="sibTrans" cxnId="{33F46ED4-240E-4CAA-A3DA-FAB89CA1EF53}">
      <dgm:prSet/>
      <dgm:spPr/>
      <dgm:t>
        <a:bodyPr/>
        <a:lstStyle/>
        <a:p>
          <a:endParaRPr lang="es-ES"/>
        </a:p>
      </dgm:t>
    </dgm:pt>
    <dgm:pt modelId="{CEEA6EA6-FEFC-4C17-975F-B8B15BE2657C}" type="pres">
      <dgm:prSet presAssocID="{C0438F28-DF09-46BF-8630-561CC8A19474}" presName="Name0" presStyleCnt="0">
        <dgm:presLayoutVars>
          <dgm:chMax val="7"/>
          <dgm:dir/>
          <dgm:animLvl val="lvl"/>
          <dgm:resizeHandles val="exact"/>
        </dgm:presLayoutVars>
      </dgm:prSet>
      <dgm:spPr/>
      <dgm:t>
        <a:bodyPr/>
        <a:lstStyle/>
        <a:p>
          <a:endParaRPr lang="es-ES"/>
        </a:p>
      </dgm:t>
    </dgm:pt>
    <dgm:pt modelId="{C474BD10-C077-4086-8F25-AD7D806F4266}" type="pres">
      <dgm:prSet presAssocID="{47DABA58-9DF0-4CA6-99D2-FAC5056A44B8}" presName="circle1" presStyleLbl="node1" presStyleIdx="0" presStyleCnt="1" custLinFactNeighborX="-23213"/>
      <dgm:spPr/>
    </dgm:pt>
    <dgm:pt modelId="{BB4D9C72-B1E0-4591-AB86-A63C7B35BF56}" type="pres">
      <dgm:prSet presAssocID="{47DABA58-9DF0-4CA6-99D2-FAC5056A44B8}" presName="space" presStyleCnt="0"/>
      <dgm:spPr/>
    </dgm:pt>
    <dgm:pt modelId="{20D31AD1-864B-407F-A0B7-AEA8D7885CE2}" type="pres">
      <dgm:prSet presAssocID="{47DABA58-9DF0-4CA6-99D2-FAC5056A44B8}" presName="rect1" presStyleLbl="alignAcc1" presStyleIdx="0" presStyleCnt="1" custLinFactNeighborX="-12277"/>
      <dgm:spPr/>
      <dgm:t>
        <a:bodyPr/>
        <a:lstStyle/>
        <a:p>
          <a:endParaRPr lang="es-ES"/>
        </a:p>
      </dgm:t>
    </dgm:pt>
    <dgm:pt modelId="{F6CA36DD-5C39-4C5B-A2C9-05DB02FFBBA7}" type="pres">
      <dgm:prSet presAssocID="{47DABA58-9DF0-4CA6-99D2-FAC5056A44B8}" presName="rect1ParTxNoCh" presStyleLbl="alignAcc1" presStyleIdx="0" presStyleCnt="1">
        <dgm:presLayoutVars>
          <dgm:chMax val="1"/>
          <dgm:bulletEnabled val="1"/>
        </dgm:presLayoutVars>
      </dgm:prSet>
      <dgm:spPr/>
      <dgm:t>
        <a:bodyPr/>
        <a:lstStyle/>
        <a:p>
          <a:endParaRPr lang="es-ES"/>
        </a:p>
      </dgm:t>
    </dgm:pt>
  </dgm:ptLst>
  <dgm:cxnLst>
    <dgm:cxn modelId="{33F46ED4-240E-4CAA-A3DA-FAB89CA1EF53}" srcId="{C0438F28-DF09-46BF-8630-561CC8A19474}" destId="{47DABA58-9DF0-4CA6-99D2-FAC5056A44B8}" srcOrd="0" destOrd="0" parTransId="{50CCF748-5EFF-4EA3-95D3-9F257C6C4AC0}" sibTransId="{E6440E2D-495F-459A-8586-47D8F72B6296}"/>
    <dgm:cxn modelId="{8D5068C9-E7CA-422E-B9D9-8E22974B5442}" type="presOf" srcId="{47DABA58-9DF0-4CA6-99D2-FAC5056A44B8}" destId="{20D31AD1-864B-407F-A0B7-AEA8D7885CE2}" srcOrd="0" destOrd="0" presId="urn:microsoft.com/office/officeart/2005/8/layout/target3"/>
    <dgm:cxn modelId="{BB62F590-26B7-4D02-94B4-3FA0C7B48DB7}" type="presOf" srcId="{47DABA58-9DF0-4CA6-99D2-FAC5056A44B8}" destId="{F6CA36DD-5C39-4C5B-A2C9-05DB02FFBBA7}" srcOrd="1" destOrd="0" presId="urn:microsoft.com/office/officeart/2005/8/layout/target3"/>
    <dgm:cxn modelId="{8CA51D89-FD00-4FB5-847C-09D261BB32CC}" type="presOf" srcId="{C0438F28-DF09-46BF-8630-561CC8A19474}" destId="{CEEA6EA6-FEFC-4C17-975F-B8B15BE2657C}" srcOrd="0" destOrd="0" presId="urn:microsoft.com/office/officeart/2005/8/layout/target3"/>
    <dgm:cxn modelId="{B682A097-4EA4-47B3-996D-2099F2C9FBAE}" type="presParOf" srcId="{CEEA6EA6-FEFC-4C17-975F-B8B15BE2657C}" destId="{C474BD10-C077-4086-8F25-AD7D806F4266}" srcOrd="0" destOrd="0" presId="urn:microsoft.com/office/officeart/2005/8/layout/target3"/>
    <dgm:cxn modelId="{699FABF0-36A8-43EF-8C24-5A5F72D04847}" type="presParOf" srcId="{CEEA6EA6-FEFC-4C17-975F-B8B15BE2657C}" destId="{BB4D9C72-B1E0-4591-AB86-A63C7B35BF56}" srcOrd="1" destOrd="0" presId="urn:microsoft.com/office/officeart/2005/8/layout/target3"/>
    <dgm:cxn modelId="{82D27172-B6C5-45F3-ABA2-9D37CD19DF02}" type="presParOf" srcId="{CEEA6EA6-FEFC-4C17-975F-B8B15BE2657C}" destId="{20D31AD1-864B-407F-A0B7-AEA8D7885CE2}" srcOrd="2" destOrd="0" presId="urn:microsoft.com/office/officeart/2005/8/layout/target3"/>
    <dgm:cxn modelId="{727AB024-6769-43D1-8F64-DE3E70423275}" type="presParOf" srcId="{CEEA6EA6-FEFC-4C17-975F-B8B15BE2657C}" destId="{F6CA36DD-5C39-4C5B-A2C9-05DB02FFBBA7}" srcOrd="3"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DFC37DD-3A3C-4920-8305-BB66937297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59C8CC39-25C5-4D71-BF7C-EAD305D492BB}">
      <dgm:prSet/>
      <dgm:spPr/>
      <dgm:t>
        <a:bodyPr/>
        <a:lstStyle/>
        <a:p>
          <a:pPr algn="ctr" rtl="0"/>
          <a:r>
            <a:rPr lang="es-CO" b="1" dirty="0" smtClean="0"/>
            <a:t>CONTABILIZACION NOMINA</a:t>
          </a:r>
          <a:endParaRPr lang="es-ES" b="1" dirty="0"/>
        </a:p>
      </dgm:t>
    </dgm:pt>
    <dgm:pt modelId="{22C0E781-43EC-4B9F-99C3-6EB356F1CDD0}" type="parTrans" cxnId="{F57637A1-33D4-42C2-AAA5-2BB20B7DC036}">
      <dgm:prSet/>
      <dgm:spPr/>
      <dgm:t>
        <a:bodyPr/>
        <a:lstStyle/>
        <a:p>
          <a:endParaRPr lang="es-ES"/>
        </a:p>
      </dgm:t>
    </dgm:pt>
    <dgm:pt modelId="{789BE897-4BB1-4173-9445-F2492F7162AE}" type="sibTrans" cxnId="{F57637A1-33D4-42C2-AAA5-2BB20B7DC036}">
      <dgm:prSet/>
      <dgm:spPr/>
      <dgm:t>
        <a:bodyPr/>
        <a:lstStyle/>
        <a:p>
          <a:endParaRPr lang="es-ES"/>
        </a:p>
      </dgm:t>
    </dgm:pt>
    <dgm:pt modelId="{89DB25A2-EDE0-4421-B9B7-8F7D54A1C6F3}" type="pres">
      <dgm:prSet presAssocID="{5DFC37DD-3A3C-4920-8305-BB66937297C3}" presName="linear" presStyleCnt="0">
        <dgm:presLayoutVars>
          <dgm:animLvl val="lvl"/>
          <dgm:resizeHandles val="exact"/>
        </dgm:presLayoutVars>
      </dgm:prSet>
      <dgm:spPr/>
      <dgm:t>
        <a:bodyPr/>
        <a:lstStyle/>
        <a:p>
          <a:endParaRPr lang="es-ES"/>
        </a:p>
      </dgm:t>
    </dgm:pt>
    <dgm:pt modelId="{B6EC1470-3545-4E11-AB94-9F06172350A1}" type="pres">
      <dgm:prSet presAssocID="{59C8CC39-25C5-4D71-BF7C-EAD305D492BB}" presName="parentText" presStyleLbl="node1" presStyleIdx="0" presStyleCnt="1" custLinFactNeighborY="1822">
        <dgm:presLayoutVars>
          <dgm:chMax val="0"/>
          <dgm:bulletEnabled val="1"/>
        </dgm:presLayoutVars>
      </dgm:prSet>
      <dgm:spPr/>
      <dgm:t>
        <a:bodyPr/>
        <a:lstStyle/>
        <a:p>
          <a:endParaRPr lang="es-ES"/>
        </a:p>
      </dgm:t>
    </dgm:pt>
  </dgm:ptLst>
  <dgm:cxnLst>
    <dgm:cxn modelId="{F57637A1-33D4-42C2-AAA5-2BB20B7DC036}" srcId="{5DFC37DD-3A3C-4920-8305-BB66937297C3}" destId="{59C8CC39-25C5-4D71-BF7C-EAD305D492BB}" srcOrd="0" destOrd="0" parTransId="{22C0E781-43EC-4B9F-99C3-6EB356F1CDD0}" sibTransId="{789BE897-4BB1-4173-9445-F2492F7162AE}"/>
    <dgm:cxn modelId="{4A4F102B-8B21-4CD4-9651-8D46A4E4308D}" type="presOf" srcId="{5DFC37DD-3A3C-4920-8305-BB66937297C3}" destId="{89DB25A2-EDE0-4421-B9B7-8F7D54A1C6F3}" srcOrd="0" destOrd="0" presId="urn:microsoft.com/office/officeart/2005/8/layout/vList2"/>
    <dgm:cxn modelId="{D812C6C0-136A-4FDD-8504-F1C4BFA9C686}" type="presOf" srcId="{59C8CC39-25C5-4D71-BF7C-EAD305D492BB}" destId="{B6EC1470-3545-4E11-AB94-9F06172350A1}" srcOrd="0" destOrd="0" presId="urn:microsoft.com/office/officeart/2005/8/layout/vList2"/>
    <dgm:cxn modelId="{E937FCAD-EB12-4363-A4D2-3C40DE33198C}" type="presParOf" srcId="{89DB25A2-EDE0-4421-B9B7-8F7D54A1C6F3}" destId="{B6EC1470-3545-4E11-AB94-9F06172350A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DFC37DD-3A3C-4920-8305-BB66937297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59C8CC39-25C5-4D71-BF7C-EAD305D492BB}">
      <dgm:prSet/>
      <dgm:spPr/>
      <dgm:t>
        <a:bodyPr/>
        <a:lstStyle/>
        <a:p>
          <a:pPr algn="ctr" rtl="0"/>
          <a:r>
            <a:rPr lang="es-CO" b="1" dirty="0" smtClean="0"/>
            <a:t>CONTABILIZACION NOMINA</a:t>
          </a:r>
          <a:endParaRPr lang="es-ES" b="1" dirty="0"/>
        </a:p>
      </dgm:t>
    </dgm:pt>
    <dgm:pt modelId="{22C0E781-43EC-4B9F-99C3-6EB356F1CDD0}" type="parTrans" cxnId="{F57637A1-33D4-42C2-AAA5-2BB20B7DC036}">
      <dgm:prSet/>
      <dgm:spPr/>
      <dgm:t>
        <a:bodyPr/>
        <a:lstStyle/>
        <a:p>
          <a:endParaRPr lang="es-ES"/>
        </a:p>
      </dgm:t>
    </dgm:pt>
    <dgm:pt modelId="{789BE897-4BB1-4173-9445-F2492F7162AE}" type="sibTrans" cxnId="{F57637A1-33D4-42C2-AAA5-2BB20B7DC036}">
      <dgm:prSet/>
      <dgm:spPr/>
      <dgm:t>
        <a:bodyPr/>
        <a:lstStyle/>
        <a:p>
          <a:endParaRPr lang="es-ES"/>
        </a:p>
      </dgm:t>
    </dgm:pt>
    <dgm:pt modelId="{89DB25A2-EDE0-4421-B9B7-8F7D54A1C6F3}" type="pres">
      <dgm:prSet presAssocID="{5DFC37DD-3A3C-4920-8305-BB66937297C3}" presName="linear" presStyleCnt="0">
        <dgm:presLayoutVars>
          <dgm:animLvl val="lvl"/>
          <dgm:resizeHandles val="exact"/>
        </dgm:presLayoutVars>
      </dgm:prSet>
      <dgm:spPr/>
      <dgm:t>
        <a:bodyPr/>
        <a:lstStyle/>
        <a:p>
          <a:endParaRPr lang="es-ES"/>
        </a:p>
      </dgm:t>
    </dgm:pt>
    <dgm:pt modelId="{B6EC1470-3545-4E11-AB94-9F06172350A1}" type="pres">
      <dgm:prSet presAssocID="{59C8CC39-25C5-4D71-BF7C-EAD305D492BB}" presName="parentText" presStyleLbl="node1" presStyleIdx="0" presStyleCnt="1" custLinFactNeighborY="1822">
        <dgm:presLayoutVars>
          <dgm:chMax val="0"/>
          <dgm:bulletEnabled val="1"/>
        </dgm:presLayoutVars>
      </dgm:prSet>
      <dgm:spPr/>
      <dgm:t>
        <a:bodyPr/>
        <a:lstStyle/>
        <a:p>
          <a:endParaRPr lang="es-ES"/>
        </a:p>
      </dgm:t>
    </dgm:pt>
  </dgm:ptLst>
  <dgm:cxnLst>
    <dgm:cxn modelId="{F57637A1-33D4-42C2-AAA5-2BB20B7DC036}" srcId="{5DFC37DD-3A3C-4920-8305-BB66937297C3}" destId="{59C8CC39-25C5-4D71-BF7C-EAD305D492BB}" srcOrd="0" destOrd="0" parTransId="{22C0E781-43EC-4B9F-99C3-6EB356F1CDD0}" sibTransId="{789BE897-4BB1-4173-9445-F2492F7162AE}"/>
    <dgm:cxn modelId="{C4286841-B910-4FC1-9A0B-8BF470EBAB0F}" type="presOf" srcId="{5DFC37DD-3A3C-4920-8305-BB66937297C3}" destId="{89DB25A2-EDE0-4421-B9B7-8F7D54A1C6F3}" srcOrd="0" destOrd="0" presId="urn:microsoft.com/office/officeart/2005/8/layout/vList2"/>
    <dgm:cxn modelId="{E98B99A7-4199-4348-BCB6-7065EDA29A1D}" type="presOf" srcId="{59C8CC39-25C5-4D71-BF7C-EAD305D492BB}" destId="{B6EC1470-3545-4E11-AB94-9F06172350A1}" srcOrd="0" destOrd="0" presId="urn:microsoft.com/office/officeart/2005/8/layout/vList2"/>
    <dgm:cxn modelId="{9E397CCA-FEFF-4B80-9339-D70C0885DA30}" type="presParOf" srcId="{89DB25A2-EDE0-4421-B9B7-8F7D54A1C6F3}" destId="{B6EC1470-3545-4E11-AB94-9F06172350A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0438F28-DF09-46BF-8630-561CC8A1947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S"/>
        </a:p>
      </dgm:t>
    </dgm:pt>
    <dgm:pt modelId="{47DABA58-9DF0-4CA6-99D2-FAC5056A44B8}">
      <dgm:prSet/>
      <dgm:spPr/>
      <dgm:t>
        <a:bodyPr/>
        <a:lstStyle/>
        <a:p>
          <a:pPr algn="just" rtl="0"/>
          <a:r>
            <a:rPr lang="es-ES" dirty="0" smtClean="0">
              <a:solidFill>
                <a:srgbClr val="0070C0"/>
              </a:solidFill>
            </a:rPr>
            <a:t>Para este Proceso se deben tenar claras las siguientes tablas en el sistema.</a:t>
          </a:r>
        </a:p>
        <a:p>
          <a:pPr algn="just" rtl="0"/>
          <a:r>
            <a:rPr lang="es-ES" dirty="0" smtClean="0">
              <a:solidFill>
                <a:srgbClr val="0070C0"/>
              </a:solidFill>
            </a:rPr>
            <a:t>*  Plan Único de Cuentas (PUC)</a:t>
          </a:r>
        </a:p>
        <a:p>
          <a:pPr algn="just" rtl="0"/>
          <a:r>
            <a:rPr lang="es-ES" dirty="0" smtClean="0">
              <a:solidFill>
                <a:srgbClr val="0070C0"/>
              </a:solidFill>
            </a:rPr>
            <a:t>*  </a:t>
          </a:r>
          <a:r>
            <a:rPr lang="es-ES" dirty="0" smtClean="0">
              <a:solidFill>
                <a:srgbClr val="0070C0"/>
              </a:solidFill>
            </a:rPr>
            <a:t>Definición </a:t>
          </a:r>
          <a:r>
            <a:rPr lang="es-ES" dirty="0" smtClean="0">
              <a:solidFill>
                <a:srgbClr val="0070C0"/>
              </a:solidFill>
            </a:rPr>
            <a:t>Contable (CCU - CPS)</a:t>
          </a:r>
        </a:p>
        <a:p>
          <a:pPr algn="just" rtl="0"/>
          <a:r>
            <a:rPr lang="es-ES" dirty="0" smtClean="0">
              <a:solidFill>
                <a:srgbClr val="0070C0"/>
              </a:solidFill>
            </a:rPr>
            <a:t>*  Maestro de Terceros (Nits</a:t>
          </a:r>
          <a:r>
            <a:rPr lang="es-ES" dirty="0" smtClean="0">
              <a:solidFill>
                <a:srgbClr val="0070C0"/>
              </a:solidFill>
            </a:rPr>
            <a:t>)</a:t>
          </a:r>
        </a:p>
        <a:p>
          <a:pPr algn="just" rtl="0"/>
          <a:r>
            <a:rPr lang="es-ES" dirty="0" smtClean="0">
              <a:solidFill>
                <a:srgbClr val="0070C0"/>
              </a:solidFill>
            </a:rPr>
            <a:t>* Maestro de Comprobantes o fuentes Contables</a:t>
          </a:r>
          <a:endParaRPr lang="es-ES" dirty="0">
            <a:solidFill>
              <a:srgbClr val="0070C0"/>
            </a:solidFill>
          </a:endParaRPr>
        </a:p>
      </dgm:t>
    </dgm:pt>
    <dgm:pt modelId="{50CCF748-5EFF-4EA3-95D3-9F257C6C4AC0}" type="parTrans" cxnId="{33F46ED4-240E-4CAA-A3DA-FAB89CA1EF53}">
      <dgm:prSet/>
      <dgm:spPr/>
      <dgm:t>
        <a:bodyPr/>
        <a:lstStyle/>
        <a:p>
          <a:endParaRPr lang="es-ES"/>
        </a:p>
      </dgm:t>
    </dgm:pt>
    <dgm:pt modelId="{E6440E2D-495F-459A-8586-47D8F72B6296}" type="sibTrans" cxnId="{33F46ED4-240E-4CAA-A3DA-FAB89CA1EF53}">
      <dgm:prSet/>
      <dgm:spPr/>
      <dgm:t>
        <a:bodyPr/>
        <a:lstStyle/>
        <a:p>
          <a:endParaRPr lang="es-ES"/>
        </a:p>
      </dgm:t>
    </dgm:pt>
    <dgm:pt modelId="{CEEA6EA6-FEFC-4C17-975F-B8B15BE2657C}" type="pres">
      <dgm:prSet presAssocID="{C0438F28-DF09-46BF-8630-561CC8A19474}" presName="Name0" presStyleCnt="0">
        <dgm:presLayoutVars>
          <dgm:chMax val="7"/>
          <dgm:dir/>
          <dgm:animLvl val="lvl"/>
          <dgm:resizeHandles val="exact"/>
        </dgm:presLayoutVars>
      </dgm:prSet>
      <dgm:spPr/>
      <dgm:t>
        <a:bodyPr/>
        <a:lstStyle/>
        <a:p>
          <a:endParaRPr lang="es-ES"/>
        </a:p>
      </dgm:t>
    </dgm:pt>
    <dgm:pt modelId="{C474BD10-C077-4086-8F25-AD7D806F4266}" type="pres">
      <dgm:prSet presAssocID="{47DABA58-9DF0-4CA6-99D2-FAC5056A44B8}" presName="circle1" presStyleLbl="node1" presStyleIdx="0" presStyleCnt="1" custLinFactNeighborX="-23213"/>
      <dgm:spPr/>
    </dgm:pt>
    <dgm:pt modelId="{BB4D9C72-B1E0-4591-AB86-A63C7B35BF56}" type="pres">
      <dgm:prSet presAssocID="{47DABA58-9DF0-4CA6-99D2-FAC5056A44B8}" presName="space" presStyleCnt="0"/>
      <dgm:spPr/>
    </dgm:pt>
    <dgm:pt modelId="{20D31AD1-864B-407F-A0B7-AEA8D7885CE2}" type="pres">
      <dgm:prSet presAssocID="{47DABA58-9DF0-4CA6-99D2-FAC5056A44B8}" presName="rect1" presStyleLbl="alignAcc1" presStyleIdx="0" presStyleCnt="1" custLinFactNeighborX="-12277"/>
      <dgm:spPr/>
      <dgm:t>
        <a:bodyPr/>
        <a:lstStyle/>
        <a:p>
          <a:endParaRPr lang="es-ES"/>
        </a:p>
      </dgm:t>
    </dgm:pt>
    <dgm:pt modelId="{F6CA36DD-5C39-4C5B-A2C9-05DB02FFBBA7}" type="pres">
      <dgm:prSet presAssocID="{47DABA58-9DF0-4CA6-99D2-FAC5056A44B8}" presName="rect1ParTxNoCh" presStyleLbl="alignAcc1" presStyleIdx="0" presStyleCnt="1">
        <dgm:presLayoutVars>
          <dgm:chMax val="1"/>
          <dgm:bulletEnabled val="1"/>
        </dgm:presLayoutVars>
      </dgm:prSet>
      <dgm:spPr/>
      <dgm:t>
        <a:bodyPr/>
        <a:lstStyle/>
        <a:p>
          <a:endParaRPr lang="es-ES"/>
        </a:p>
      </dgm:t>
    </dgm:pt>
  </dgm:ptLst>
  <dgm:cxnLst>
    <dgm:cxn modelId="{33F46ED4-240E-4CAA-A3DA-FAB89CA1EF53}" srcId="{C0438F28-DF09-46BF-8630-561CC8A19474}" destId="{47DABA58-9DF0-4CA6-99D2-FAC5056A44B8}" srcOrd="0" destOrd="0" parTransId="{50CCF748-5EFF-4EA3-95D3-9F257C6C4AC0}" sibTransId="{E6440E2D-495F-459A-8586-47D8F72B6296}"/>
    <dgm:cxn modelId="{3E44D813-533E-41A1-BDB4-FE6F28D7C9D7}" type="presOf" srcId="{C0438F28-DF09-46BF-8630-561CC8A19474}" destId="{CEEA6EA6-FEFC-4C17-975F-B8B15BE2657C}" srcOrd="0" destOrd="0" presId="urn:microsoft.com/office/officeart/2005/8/layout/target3"/>
    <dgm:cxn modelId="{461EC924-96D9-45CC-A45D-B0A149FBD347}" type="presOf" srcId="{47DABA58-9DF0-4CA6-99D2-FAC5056A44B8}" destId="{20D31AD1-864B-407F-A0B7-AEA8D7885CE2}" srcOrd="0" destOrd="0" presId="urn:microsoft.com/office/officeart/2005/8/layout/target3"/>
    <dgm:cxn modelId="{B36E7FFC-0D61-449B-98B4-1F49F9FF6A85}" type="presOf" srcId="{47DABA58-9DF0-4CA6-99D2-FAC5056A44B8}" destId="{F6CA36DD-5C39-4C5B-A2C9-05DB02FFBBA7}" srcOrd="1" destOrd="0" presId="urn:microsoft.com/office/officeart/2005/8/layout/target3"/>
    <dgm:cxn modelId="{E68A80B2-ACFF-4F67-A37F-046E2D048DD3}" type="presParOf" srcId="{CEEA6EA6-FEFC-4C17-975F-B8B15BE2657C}" destId="{C474BD10-C077-4086-8F25-AD7D806F4266}" srcOrd="0" destOrd="0" presId="urn:microsoft.com/office/officeart/2005/8/layout/target3"/>
    <dgm:cxn modelId="{BF84AD82-0F0F-4191-938F-409CDBB2949D}" type="presParOf" srcId="{CEEA6EA6-FEFC-4C17-975F-B8B15BE2657C}" destId="{BB4D9C72-B1E0-4591-AB86-A63C7B35BF56}" srcOrd="1" destOrd="0" presId="urn:microsoft.com/office/officeart/2005/8/layout/target3"/>
    <dgm:cxn modelId="{8CF2C471-9E02-4F2D-88D7-606C845FFF41}" type="presParOf" srcId="{CEEA6EA6-FEFC-4C17-975F-B8B15BE2657C}" destId="{20D31AD1-864B-407F-A0B7-AEA8D7885CE2}" srcOrd="2" destOrd="0" presId="urn:microsoft.com/office/officeart/2005/8/layout/target3"/>
    <dgm:cxn modelId="{7FA85A60-B12F-40C6-8781-88EC225998B7}" type="presParOf" srcId="{CEEA6EA6-FEFC-4C17-975F-B8B15BE2657C}" destId="{F6CA36DD-5C39-4C5B-A2C9-05DB02FFBBA7}" srcOrd="3"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DFC37DD-3A3C-4920-8305-BB66937297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59C8CC39-25C5-4D71-BF7C-EAD305D492BB}">
      <dgm:prSet/>
      <dgm:spPr/>
      <dgm:t>
        <a:bodyPr/>
        <a:lstStyle/>
        <a:p>
          <a:pPr algn="ctr" rtl="0"/>
          <a:r>
            <a:rPr lang="es-CO" b="1" dirty="0" smtClean="0"/>
            <a:t>CONTABILIZACION NOMINA</a:t>
          </a:r>
          <a:endParaRPr lang="es-ES" b="1" dirty="0"/>
        </a:p>
      </dgm:t>
    </dgm:pt>
    <dgm:pt modelId="{22C0E781-43EC-4B9F-99C3-6EB356F1CDD0}" type="parTrans" cxnId="{F57637A1-33D4-42C2-AAA5-2BB20B7DC036}">
      <dgm:prSet/>
      <dgm:spPr/>
      <dgm:t>
        <a:bodyPr/>
        <a:lstStyle/>
        <a:p>
          <a:endParaRPr lang="es-ES"/>
        </a:p>
      </dgm:t>
    </dgm:pt>
    <dgm:pt modelId="{789BE897-4BB1-4173-9445-F2492F7162AE}" type="sibTrans" cxnId="{F57637A1-33D4-42C2-AAA5-2BB20B7DC036}">
      <dgm:prSet/>
      <dgm:spPr/>
      <dgm:t>
        <a:bodyPr/>
        <a:lstStyle/>
        <a:p>
          <a:endParaRPr lang="es-ES"/>
        </a:p>
      </dgm:t>
    </dgm:pt>
    <dgm:pt modelId="{89DB25A2-EDE0-4421-B9B7-8F7D54A1C6F3}" type="pres">
      <dgm:prSet presAssocID="{5DFC37DD-3A3C-4920-8305-BB66937297C3}" presName="linear" presStyleCnt="0">
        <dgm:presLayoutVars>
          <dgm:animLvl val="lvl"/>
          <dgm:resizeHandles val="exact"/>
        </dgm:presLayoutVars>
      </dgm:prSet>
      <dgm:spPr/>
      <dgm:t>
        <a:bodyPr/>
        <a:lstStyle/>
        <a:p>
          <a:endParaRPr lang="es-ES"/>
        </a:p>
      </dgm:t>
    </dgm:pt>
    <dgm:pt modelId="{B6EC1470-3545-4E11-AB94-9F06172350A1}" type="pres">
      <dgm:prSet presAssocID="{59C8CC39-25C5-4D71-BF7C-EAD305D492BB}" presName="parentText" presStyleLbl="node1" presStyleIdx="0" presStyleCnt="1" custLinFactNeighborY="1822">
        <dgm:presLayoutVars>
          <dgm:chMax val="0"/>
          <dgm:bulletEnabled val="1"/>
        </dgm:presLayoutVars>
      </dgm:prSet>
      <dgm:spPr/>
      <dgm:t>
        <a:bodyPr/>
        <a:lstStyle/>
        <a:p>
          <a:endParaRPr lang="es-ES"/>
        </a:p>
      </dgm:t>
    </dgm:pt>
  </dgm:ptLst>
  <dgm:cxnLst>
    <dgm:cxn modelId="{F57637A1-33D4-42C2-AAA5-2BB20B7DC036}" srcId="{5DFC37DD-3A3C-4920-8305-BB66937297C3}" destId="{59C8CC39-25C5-4D71-BF7C-EAD305D492BB}" srcOrd="0" destOrd="0" parTransId="{22C0E781-43EC-4B9F-99C3-6EB356F1CDD0}" sibTransId="{789BE897-4BB1-4173-9445-F2492F7162AE}"/>
    <dgm:cxn modelId="{77BC2CB9-B5AD-45F8-BAC8-403749C2CD8C}" type="presOf" srcId="{5DFC37DD-3A3C-4920-8305-BB66937297C3}" destId="{89DB25A2-EDE0-4421-B9B7-8F7D54A1C6F3}" srcOrd="0" destOrd="0" presId="urn:microsoft.com/office/officeart/2005/8/layout/vList2"/>
    <dgm:cxn modelId="{99FDA349-3F16-439A-9053-B34BD886F255}" type="presOf" srcId="{59C8CC39-25C5-4D71-BF7C-EAD305D492BB}" destId="{B6EC1470-3545-4E11-AB94-9F06172350A1}" srcOrd="0" destOrd="0" presId="urn:microsoft.com/office/officeart/2005/8/layout/vList2"/>
    <dgm:cxn modelId="{C369E18F-2168-4213-8DD2-E1E40154AAF0}" type="presParOf" srcId="{89DB25A2-EDE0-4421-B9B7-8F7D54A1C6F3}" destId="{B6EC1470-3545-4E11-AB94-9F06172350A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0438F28-DF09-46BF-8630-561CC8A1947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S"/>
        </a:p>
      </dgm:t>
    </dgm:pt>
    <dgm:pt modelId="{47DABA58-9DF0-4CA6-99D2-FAC5056A44B8}">
      <dgm:prSet/>
      <dgm:spPr/>
      <dgm:t>
        <a:bodyPr/>
        <a:lstStyle/>
        <a:p>
          <a:pPr algn="just" rtl="0"/>
          <a:r>
            <a:rPr lang="es-ES" dirty="0" smtClean="0">
              <a:solidFill>
                <a:srgbClr val="0070C0"/>
              </a:solidFill>
            </a:rPr>
            <a:t>Para las cuentas 51, 52, 72 y 73 existe un manejo especial si la empresa las maneja, este manejo se puede dar a nivel del centro costo o a nivel del empleado.</a:t>
          </a:r>
        </a:p>
        <a:p>
          <a:pPr algn="just" rtl="0"/>
          <a:r>
            <a:rPr lang="es-ES" dirty="0" smtClean="0">
              <a:solidFill>
                <a:srgbClr val="0070C0"/>
              </a:solidFill>
            </a:rPr>
            <a:t>* Centros de costo: se debe configurar la cuenta contable del centro de costo y en la definición contable manejar las sustituciones.</a:t>
          </a:r>
        </a:p>
        <a:p>
          <a:pPr algn="just" rtl="0"/>
          <a:r>
            <a:rPr lang="es-ES" dirty="0" smtClean="0">
              <a:solidFill>
                <a:srgbClr val="0070C0"/>
              </a:solidFill>
            </a:rPr>
            <a:t>*  Empleado: Para este caso se debe definir un clasificador (GRUPO) es un clasificador estándar definido para cada empresa. Y allí se debe colocar el grupo de cuenta al que perteneces el empleado, y en la definición contable se debe realizar su respectivo reemplazamiento o sustitución contable.</a:t>
          </a:r>
          <a:endParaRPr lang="es-ES" dirty="0">
            <a:solidFill>
              <a:srgbClr val="0070C0"/>
            </a:solidFill>
          </a:endParaRPr>
        </a:p>
      </dgm:t>
    </dgm:pt>
    <dgm:pt modelId="{50CCF748-5EFF-4EA3-95D3-9F257C6C4AC0}" type="parTrans" cxnId="{33F46ED4-240E-4CAA-A3DA-FAB89CA1EF53}">
      <dgm:prSet/>
      <dgm:spPr/>
      <dgm:t>
        <a:bodyPr/>
        <a:lstStyle/>
        <a:p>
          <a:endParaRPr lang="es-ES"/>
        </a:p>
      </dgm:t>
    </dgm:pt>
    <dgm:pt modelId="{E6440E2D-495F-459A-8586-47D8F72B6296}" type="sibTrans" cxnId="{33F46ED4-240E-4CAA-A3DA-FAB89CA1EF53}">
      <dgm:prSet/>
      <dgm:spPr/>
      <dgm:t>
        <a:bodyPr/>
        <a:lstStyle/>
        <a:p>
          <a:endParaRPr lang="es-ES"/>
        </a:p>
      </dgm:t>
    </dgm:pt>
    <dgm:pt modelId="{CEEA6EA6-FEFC-4C17-975F-B8B15BE2657C}" type="pres">
      <dgm:prSet presAssocID="{C0438F28-DF09-46BF-8630-561CC8A19474}" presName="Name0" presStyleCnt="0">
        <dgm:presLayoutVars>
          <dgm:chMax val="7"/>
          <dgm:dir/>
          <dgm:animLvl val="lvl"/>
          <dgm:resizeHandles val="exact"/>
        </dgm:presLayoutVars>
      </dgm:prSet>
      <dgm:spPr/>
      <dgm:t>
        <a:bodyPr/>
        <a:lstStyle/>
        <a:p>
          <a:endParaRPr lang="es-ES"/>
        </a:p>
      </dgm:t>
    </dgm:pt>
    <dgm:pt modelId="{C474BD10-C077-4086-8F25-AD7D806F4266}" type="pres">
      <dgm:prSet presAssocID="{47DABA58-9DF0-4CA6-99D2-FAC5056A44B8}" presName="circle1" presStyleLbl="node1" presStyleIdx="0" presStyleCnt="1" custLinFactNeighborX="-23213"/>
      <dgm:spPr/>
    </dgm:pt>
    <dgm:pt modelId="{BB4D9C72-B1E0-4591-AB86-A63C7B35BF56}" type="pres">
      <dgm:prSet presAssocID="{47DABA58-9DF0-4CA6-99D2-FAC5056A44B8}" presName="space" presStyleCnt="0"/>
      <dgm:spPr/>
    </dgm:pt>
    <dgm:pt modelId="{20D31AD1-864B-407F-A0B7-AEA8D7885CE2}" type="pres">
      <dgm:prSet presAssocID="{47DABA58-9DF0-4CA6-99D2-FAC5056A44B8}" presName="rect1" presStyleLbl="alignAcc1" presStyleIdx="0" presStyleCnt="1" custLinFactNeighborX="-12277"/>
      <dgm:spPr/>
      <dgm:t>
        <a:bodyPr/>
        <a:lstStyle/>
        <a:p>
          <a:endParaRPr lang="es-ES"/>
        </a:p>
      </dgm:t>
    </dgm:pt>
    <dgm:pt modelId="{F6CA36DD-5C39-4C5B-A2C9-05DB02FFBBA7}" type="pres">
      <dgm:prSet presAssocID="{47DABA58-9DF0-4CA6-99D2-FAC5056A44B8}" presName="rect1ParTxNoCh" presStyleLbl="alignAcc1" presStyleIdx="0" presStyleCnt="1">
        <dgm:presLayoutVars>
          <dgm:chMax val="1"/>
          <dgm:bulletEnabled val="1"/>
        </dgm:presLayoutVars>
      </dgm:prSet>
      <dgm:spPr/>
      <dgm:t>
        <a:bodyPr/>
        <a:lstStyle/>
        <a:p>
          <a:endParaRPr lang="es-ES"/>
        </a:p>
      </dgm:t>
    </dgm:pt>
  </dgm:ptLst>
  <dgm:cxnLst>
    <dgm:cxn modelId="{33F46ED4-240E-4CAA-A3DA-FAB89CA1EF53}" srcId="{C0438F28-DF09-46BF-8630-561CC8A19474}" destId="{47DABA58-9DF0-4CA6-99D2-FAC5056A44B8}" srcOrd="0" destOrd="0" parTransId="{50CCF748-5EFF-4EA3-95D3-9F257C6C4AC0}" sibTransId="{E6440E2D-495F-459A-8586-47D8F72B6296}"/>
    <dgm:cxn modelId="{F3305574-3869-4AB9-8C50-455B55707C6E}" type="presOf" srcId="{47DABA58-9DF0-4CA6-99D2-FAC5056A44B8}" destId="{20D31AD1-864B-407F-A0B7-AEA8D7885CE2}" srcOrd="0" destOrd="0" presId="urn:microsoft.com/office/officeart/2005/8/layout/target3"/>
    <dgm:cxn modelId="{93E614C8-8ED9-4280-83DD-736E3A0BCDA1}" type="presOf" srcId="{C0438F28-DF09-46BF-8630-561CC8A19474}" destId="{CEEA6EA6-FEFC-4C17-975F-B8B15BE2657C}" srcOrd="0" destOrd="0" presId="urn:microsoft.com/office/officeart/2005/8/layout/target3"/>
    <dgm:cxn modelId="{55C3478F-1F45-40D4-8AB5-7440B75B72DA}" type="presOf" srcId="{47DABA58-9DF0-4CA6-99D2-FAC5056A44B8}" destId="{F6CA36DD-5C39-4C5B-A2C9-05DB02FFBBA7}" srcOrd="1" destOrd="0" presId="urn:microsoft.com/office/officeart/2005/8/layout/target3"/>
    <dgm:cxn modelId="{4B2BB532-F5D2-42B6-8903-B3E26F5AC04B}" type="presParOf" srcId="{CEEA6EA6-FEFC-4C17-975F-B8B15BE2657C}" destId="{C474BD10-C077-4086-8F25-AD7D806F4266}" srcOrd="0" destOrd="0" presId="urn:microsoft.com/office/officeart/2005/8/layout/target3"/>
    <dgm:cxn modelId="{84D0382A-7ED7-45CE-9FD6-CEB0F0898F58}" type="presParOf" srcId="{CEEA6EA6-FEFC-4C17-975F-B8B15BE2657C}" destId="{BB4D9C72-B1E0-4591-AB86-A63C7B35BF56}" srcOrd="1" destOrd="0" presId="urn:microsoft.com/office/officeart/2005/8/layout/target3"/>
    <dgm:cxn modelId="{AADC3810-35AA-43B4-9FE0-5BB5FFAD2D3A}" type="presParOf" srcId="{CEEA6EA6-FEFC-4C17-975F-B8B15BE2657C}" destId="{20D31AD1-864B-407F-A0B7-AEA8D7885CE2}" srcOrd="2" destOrd="0" presId="urn:microsoft.com/office/officeart/2005/8/layout/target3"/>
    <dgm:cxn modelId="{E04BB8EC-8C49-4942-8A67-F52AA262DBA6}" type="presParOf" srcId="{CEEA6EA6-FEFC-4C17-975F-B8B15BE2657C}" destId="{F6CA36DD-5C39-4C5B-A2C9-05DB02FFBBA7}" srcOrd="3"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DFC37DD-3A3C-4920-8305-BB66937297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59C8CC39-25C5-4D71-BF7C-EAD305D492BB}">
      <dgm:prSet/>
      <dgm:spPr/>
      <dgm:t>
        <a:bodyPr/>
        <a:lstStyle/>
        <a:p>
          <a:pPr algn="ctr" rtl="0"/>
          <a:r>
            <a:rPr lang="es-CO" b="1" dirty="0" smtClean="0"/>
            <a:t>CONTABILIZACION NOMINA</a:t>
          </a:r>
          <a:endParaRPr lang="es-ES" b="1" dirty="0"/>
        </a:p>
      </dgm:t>
    </dgm:pt>
    <dgm:pt modelId="{22C0E781-43EC-4B9F-99C3-6EB356F1CDD0}" type="parTrans" cxnId="{F57637A1-33D4-42C2-AAA5-2BB20B7DC036}">
      <dgm:prSet/>
      <dgm:spPr/>
      <dgm:t>
        <a:bodyPr/>
        <a:lstStyle/>
        <a:p>
          <a:endParaRPr lang="es-ES"/>
        </a:p>
      </dgm:t>
    </dgm:pt>
    <dgm:pt modelId="{789BE897-4BB1-4173-9445-F2492F7162AE}" type="sibTrans" cxnId="{F57637A1-33D4-42C2-AAA5-2BB20B7DC036}">
      <dgm:prSet/>
      <dgm:spPr/>
      <dgm:t>
        <a:bodyPr/>
        <a:lstStyle/>
        <a:p>
          <a:endParaRPr lang="es-ES"/>
        </a:p>
      </dgm:t>
    </dgm:pt>
    <dgm:pt modelId="{89DB25A2-EDE0-4421-B9B7-8F7D54A1C6F3}" type="pres">
      <dgm:prSet presAssocID="{5DFC37DD-3A3C-4920-8305-BB66937297C3}" presName="linear" presStyleCnt="0">
        <dgm:presLayoutVars>
          <dgm:animLvl val="lvl"/>
          <dgm:resizeHandles val="exact"/>
        </dgm:presLayoutVars>
      </dgm:prSet>
      <dgm:spPr/>
      <dgm:t>
        <a:bodyPr/>
        <a:lstStyle/>
        <a:p>
          <a:endParaRPr lang="es-ES"/>
        </a:p>
      </dgm:t>
    </dgm:pt>
    <dgm:pt modelId="{B6EC1470-3545-4E11-AB94-9F06172350A1}" type="pres">
      <dgm:prSet presAssocID="{59C8CC39-25C5-4D71-BF7C-EAD305D492BB}" presName="parentText" presStyleLbl="node1" presStyleIdx="0" presStyleCnt="1" custLinFactNeighborY="1822">
        <dgm:presLayoutVars>
          <dgm:chMax val="0"/>
          <dgm:bulletEnabled val="1"/>
        </dgm:presLayoutVars>
      </dgm:prSet>
      <dgm:spPr/>
      <dgm:t>
        <a:bodyPr/>
        <a:lstStyle/>
        <a:p>
          <a:endParaRPr lang="es-ES"/>
        </a:p>
      </dgm:t>
    </dgm:pt>
  </dgm:ptLst>
  <dgm:cxnLst>
    <dgm:cxn modelId="{AC94C948-B0BB-43DC-BFE5-BBCA9E96BBD8}" type="presOf" srcId="{5DFC37DD-3A3C-4920-8305-BB66937297C3}" destId="{89DB25A2-EDE0-4421-B9B7-8F7D54A1C6F3}" srcOrd="0" destOrd="0" presId="urn:microsoft.com/office/officeart/2005/8/layout/vList2"/>
    <dgm:cxn modelId="{F57637A1-33D4-42C2-AAA5-2BB20B7DC036}" srcId="{5DFC37DD-3A3C-4920-8305-BB66937297C3}" destId="{59C8CC39-25C5-4D71-BF7C-EAD305D492BB}" srcOrd="0" destOrd="0" parTransId="{22C0E781-43EC-4B9F-99C3-6EB356F1CDD0}" sibTransId="{789BE897-4BB1-4173-9445-F2492F7162AE}"/>
    <dgm:cxn modelId="{492B65B8-7683-4F02-851A-53C07BA08FD4}" type="presOf" srcId="{59C8CC39-25C5-4D71-BF7C-EAD305D492BB}" destId="{B6EC1470-3545-4E11-AB94-9F06172350A1}" srcOrd="0" destOrd="0" presId="urn:microsoft.com/office/officeart/2005/8/layout/vList2"/>
    <dgm:cxn modelId="{E6B139F0-CEB5-4F4C-A0B4-45B380C5B039}" type="presParOf" srcId="{89DB25A2-EDE0-4421-B9B7-8F7D54A1C6F3}" destId="{B6EC1470-3545-4E11-AB94-9F06172350A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0438F28-DF09-46BF-8630-561CC8A1947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S"/>
        </a:p>
      </dgm:t>
    </dgm:pt>
    <dgm:pt modelId="{47DABA58-9DF0-4CA6-99D2-FAC5056A44B8}">
      <dgm:prSet/>
      <dgm:spPr/>
      <dgm:t>
        <a:bodyPr/>
        <a:lstStyle/>
        <a:p>
          <a:pPr algn="just" rtl="0"/>
          <a:r>
            <a:rPr lang="es-ES" dirty="0" smtClean="0">
              <a:solidFill>
                <a:srgbClr val="0070C0"/>
              </a:solidFill>
            </a:rPr>
            <a:t>Variables:</a:t>
          </a:r>
        </a:p>
        <a:p>
          <a:pPr rtl="0"/>
          <a:r>
            <a:rPr lang="es-CO" b="1" dirty="0" smtClean="0">
              <a:solidFill>
                <a:srgbClr val="0070C0"/>
              </a:solidFill>
            </a:rPr>
            <a:t>Mllg:ContEspUNO</a:t>
          </a:r>
          <a:r>
            <a:rPr lang="es-CO" dirty="0" smtClean="0">
              <a:solidFill>
                <a:srgbClr val="0070C0"/>
              </a:solidFill>
            </a:rPr>
            <a:t> dato M prioridad se utiliza cuando hay múltiples políticas para generar, por ej. para el caso del Sistema Uno. En el cual se debe indicar 0,1, 2, 3, 4, ..... para que el sistema maneje el orden correspondiente.</a:t>
          </a:r>
        </a:p>
        <a:p>
          <a:pPr rtl="0"/>
          <a:r>
            <a:rPr lang="es-CO" b="1" dirty="0" smtClean="0">
              <a:solidFill>
                <a:srgbClr val="0070C0"/>
              </a:solidFill>
            </a:rPr>
            <a:t>Mllg:NativaMCH </a:t>
          </a:r>
          <a:r>
            <a:rPr lang="es-CO" dirty="0" smtClean="0">
              <a:solidFill>
                <a:srgbClr val="0070C0"/>
              </a:solidFill>
            </a:rPr>
            <a:t>1-Midasoft  2-GregPlain  3-Captus</a:t>
          </a:r>
        </a:p>
        <a:p>
          <a:pPr rtl="0"/>
          <a:r>
            <a:rPr lang="es-CO" b="1" dirty="0" smtClean="0">
              <a:solidFill>
                <a:srgbClr val="0070C0"/>
              </a:solidFill>
            </a:rPr>
            <a:t>Tnlg:REDONDEA</a:t>
          </a:r>
          <a:r>
            <a:rPr lang="es-CO" dirty="0" smtClean="0">
              <a:solidFill>
                <a:srgbClr val="0070C0"/>
              </a:solidFill>
            </a:rPr>
            <a:t> Redondeo de cifras Alfanumérica Redondea los valores encontrados en el MCN dato S</a:t>
          </a:r>
        </a:p>
        <a:p>
          <a:pPr rtl="0"/>
          <a:r>
            <a:rPr lang="es-CO" b="1" dirty="0" smtClean="0">
              <a:solidFill>
                <a:srgbClr val="0070C0"/>
              </a:solidFill>
            </a:rPr>
            <a:t>Tnlg:ExpMCN</a:t>
          </a:r>
          <a:r>
            <a:rPr lang="es-CO" dirty="0" smtClean="0">
              <a:solidFill>
                <a:srgbClr val="0070C0"/>
              </a:solidFill>
            </a:rPr>
            <a:t> Esta variable activa el debug del proceso de exportación (1)</a:t>
          </a:r>
        </a:p>
        <a:p>
          <a:pPr rtl="0"/>
          <a:endParaRPr lang="es-CO" dirty="0" smtClean="0">
            <a:solidFill>
              <a:srgbClr val="0070C0"/>
            </a:solidFill>
          </a:endParaRPr>
        </a:p>
        <a:p>
          <a:pPr rtl="0"/>
          <a:endParaRPr lang="es-CO" dirty="0" smtClean="0">
            <a:solidFill>
              <a:srgbClr val="0070C0"/>
            </a:solidFill>
          </a:endParaRPr>
        </a:p>
        <a:p>
          <a:pPr rtl="0"/>
          <a:endParaRPr lang="es-CO" dirty="0" smtClean="0">
            <a:solidFill>
              <a:srgbClr val="0070C0"/>
            </a:solidFill>
          </a:endParaRPr>
        </a:p>
        <a:p>
          <a:pPr algn="just" rtl="0"/>
          <a:endParaRPr lang="es-ES" dirty="0">
            <a:solidFill>
              <a:srgbClr val="0070C0"/>
            </a:solidFill>
          </a:endParaRPr>
        </a:p>
      </dgm:t>
    </dgm:pt>
    <dgm:pt modelId="{50CCF748-5EFF-4EA3-95D3-9F257C6C4AC0}" type="parTrans" cxnId="{33F46ED4-240E-4CAA-A3DA-FAB89CA1EF53}">
      <dgm:prSet/>
      <dgm:spPr/>
      <dgm:t>
        <a:bodyPr/>
        <a:lstStyle/>
        <a:p>
          <a:endParaRPr lang="es-ES"/>
        </a:p>
      </dgm:t>
    </dgm:pt>
    <dgm:pt modelId="{E6440E2D-495F-459A-8586-47D8F72B6296}" type="sibTrans" cxnId="{33F46ED4-240E-4CAA-A3DA-FAB89CA1EF53}">
      <dgm:prSet/>
      <dgm:spPr/>
      <dgm:t>
        <a:bodyPr/>
        <a:lstStyle/>
        <a:p>
          <a:endParaRPr lang="es-ES"/>
        </a:p>
      </dgm:t>
    </dgm:pt>
    <dgm:pt modelId="{CEEA6EA6-FEFC-4C17-975F-B8B15BE2657C}" type="pres">
      <dgm:prSet presAssocID="{C0438F28-DF09-46BF-8630-561CC8A19474}" presName="Name0" presStyleCnt="0">
        <dgm:presLayoutVars>
          <dgm:chMax val="7"/>
          <dgm:dir/>
          <dgm:animLvl val="lvl"/>
          <dgm:resizeHandles val="exact"/>
        </dgm:presLayoutVars>
      </dgm:prSet>
      <dgm:spPr/>
      <dgm:t>
        <a:bodyPr/>
        <a:lstStyle/>
        <a:p>
          <a:endParaRPr lang="es-ES"/>
        </a:p>
      </dgm:t>
    </dgm:pt>
    <dgm:pt modelId="{C474BD10-C077-4086-8F25-AD7D806F4266}" type="pres">
      <dgm:prSet presAssocID="{47DABA58-9DF0-4CA6-99D2-FAC5056A44B8}" presName="circle1" presStyleLbl="node1" presStyleIdx="0" presStyleCnt="1" custLinFactNeighborX="-23213"/>
      <dgm:spPr/>
    </dgm:pt>
    <dgm:pt modelId="{BB4D9C72-B1E0-4591-AB86-A63C7B35BF56}" type="pres">
      <dgm:prSet presAssocID="{47DABA58-9DF0-4CA6-99D2-FAC5056A44B8}" presName="space" presStyleCnt="0"/>
      <dgm:spPr/>
    </dgm:pt>
    <dgm:pt modelId="{20D31AD1-864B-407F-A0B7-AEA8D7885CE2}" type="pres">
      <dgm:prSet presAssocID="{47DABA58-9DF0-4CA6-99D2-FAC5056A44B8}" presName="rect1" presStyleLbl="alignAcc1" presStyleIdx="0" presStyleCnt="1" custLinFactNeighborX="-12277" custLinFactNeighborY="2288"/>
      <dgm:spPr/>
      <dgm:t>
        <a:bodyPr/>
        <a:lstStyle/>
        <a:p>
          <a:endParaRPr lang="es-ES"/>
        </a:p>
      </dgm:t>
    </dgm:pt>
    <dgm:pt modelId="{F6CA36DD-5C39-4C5B-A2C9-05DB02FFBBA7}" type="pres">
      <dgm:prSet presAssocID="{47DABA58-9DF0-4CA6-99D2-FAC5056A44B8}" presName="rect1ParTxNoCh" presStyleLbl="alignAcc1" presStyleIdx="0" presStyleCnt="1">
        <dgm:presLayoutVars>
          <dgm:chMax val="1"/>
          <dgm:bulletEnabled val="1"/>
        </dgm:presLayoutVars>
      </dgm:prSet>
      <dgm:spPr/>
      <dgm:t>
        <a:bodyPr/>
        <a:lstStyle/>
        <a:p>
          <a:endParaRPr lang="es-ES"/>
        </a:p>
      </dgm:t>
    </dgm:pt>
  </dgm:ptLst>
  <dgm:cxnLst>
    <dgm:cxn modelId="{DEA87DE6-0334-4051-8F14-C9E4CE7AB004}" type="presOf" srcId="{47DABA58-9DF0-4CA6-99D2-FAC5056A44B8}" destId="{20D31AD1-864B-407F-A0B7-AEA8D7885CE2}" srcOrd="0" destOrd="0" presId="urn:microsoft.com/office/officeart/2005/8/layout/target3"/>
    <dgm:cxn modelId="{33F46ED4-240E-4CAA-A3DA-FAB89CA1EF53}" srcId="{C0438F28-DF09-46BF-8630-561CC8A19474}" destId="{47DABA58-9DF0-4CA6-99D2-FAC5056A44B8}" srcOrd="0" destOrd="0" parTransId="{50CCF748-5EFF-4EA3-95D3-9F257C6C4AC0}" sibTransId="{E6440E2D-495F-459A-8586-47D8F72B6296}"/>
    <dgm:cxn modelId="{5040CD9C-D2BF-4580-9925-DCE4E721AA1E}" type="presOf" srcId="{47DABA58-9DF0-4CA6-99D2-FAC5056A44B8}" destId="{F6CA36DD-5C39-4C5B-A2C9-05DB02FFBBA7}" srcOrd="1" destOrd="0" presId="urn:microsoft.com/office/officeart/2005/8/layout/target3"/>
    <dgm:cxn modelId="{DACE3388-0100-4823-AC83-1EC2D05E2B14}" type="presOf" srcId="{C0438F28-DF09-46BF-8630-561CC8A19474}" destId="{CEEA6EA6-FEFC-4C17-975F-B8B15BE2657C}" srcOrd="0" destOrd="0" presId="urn:microsoft.com/office/officeart/2005/8/layout/target3"/>
    <dgm:cxn modelId="{67CE4D1F-7E3F-46C3-B60F-4CA181C47D41}" type="presParOf" srcId="{CEEA6EA6-FEFC-4C17-975F-B8B15BE2657C}" destId="{C474BD10-C077-4086-8F25-AD7D806F4266}" srcOrd="0" destOrd="0" presId="urn:microsoft.com/office/officeart/2005/8/layout/target3"/>
    <dgm:cxn modelId="{C410DF8E-6679-4D53-AF68-A1D2F2D5269C}" type="presParOf" srcId="{CEEA6EA6-FEFC-4C17-975F-B8B15BE2657C}" destId="{BB4D9C72-B1E0-4591-AB86-A63C7B35BF56}" srcOrd="1" destOrd="0" presId="urn:microsoft.com/office/officeart/2005/8/layout/target3"/>
    <dgm:cxn modelId="{674B9E9D-6719-43AC-9A7A-326204CAAE71}" type="presParOf" srcId="{CEEA6EA6-FEFC-4C17-975F-B8B15BE2657C}" destId="{20D31AD1-864B-407F-A0B7-AEA8D7885CE2}" srcOrd="2" destOrd="0" presId="urn:microsoft.com/office/officeart/2005/8/layout/target3"/>
    <dgm:cxn modelId="{5580DF0F-0112-4744-8DCD-EC821560578F}" type="presParOf" srcId="{CEEA6EA6-FEFC-4C17-975F-B8B15BE2657C}" destId="{F6CA36DD-5C39-4C5B-A2C9-05DB02FFBBA7}" srcOrd="3"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438F28-DF09-46BF-8630-561CC8A1947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S"/>
        </a:p>
      </dgm:t>
    </dgm:pt>
    <dgm:pt modelId="{47DABA58-9DF0-4CA6-99D2-FAC5056A44B8}">
      <dgm:prSet/>
      <dgm:spPr/>
      <dgm:t>
        <a:bodyPr/>
        <a:lstStyle/>
        <a:p>
          <a:pPr algn="just" rtl="0"/>
          <a:r>
            <a:rPr lang="es-CO" dirty="0" smtClean="0">
              <a:solidFill>
                <a:srgbClr val="0070C0"/>
              </a:solidFill>
              <a:latin typeface="Arial" panose="020B0604020202020204" pitchFamily="34" charset="0"/>
              <a:cs typeface="Arial" panose="020B0604020202020204" pitchFamily="34" charset="0"/>
            </a:rPr>
            <a:t>A las empresas o instituciones se les presenta algunas situaciones relacionadas con las personas que se vinculan o que ya están laborando en ella, tales como:</a:t>
          </a:r>
        </a:p>
        <a:p>
          <a:pPr algn="just"/>
          <a:r>
            <a:rPr lang="es-CO" dirty="0" smtClean="0">
              <a:solidFill>
                <a:srgbClr val="0070C0"/>
              </a:solidFill>
              <a:latin typeface="Arial" panose="020B0604020202020204" pitchFamily="34" charset="0"/>
              <a:cs typeface="Arial" panose="020B0604020202020204" pitchFamily="34" charset="0"/>
            </a:rPr>
            <a:t>            a) Salarios de los Trabajadores;</a:t>
          </a:r>
        </a:p>
        <a:p>
          <a:pPr algn="just"/>
          <a:r>
            <a:rPr lang="es-CO" dirty="0" smtClean="0">
              <a:solidFill>
                <a:srgbClr val="0070C0"/>
              </a:solidFill>
              <a:latin typeface="Arial" panose="020B0604020202020204" pitchFamily="34" charset="0"/>
              <a:cs typeface="Arial" panose="020B0604020202020204" pitchFamily="34" charset="0"/>
            </a:rPr>
            <a:t>            b) Incapacidades, permisos, suspensión o retiro de trabajadores</a:t>
          </a:r>
        </a:p>
        <a:p>
          <a:pPr algn="just"/>
          <a:r>
            <a:rPr lang="es-CO" dirty="0" smtClean="0">
              <a:solidFill>
                <a:srgbClr val="0070C0"/>
              </a:solidFill>
              <a:latin typeface="Arial" panose="020B0604020202020204" pitchFamily="34" charset="0"/>
              <a:cs typeface="Arial" panose="020B0604020202020204" pitchFamily="34" charset="0"/>
            </a:rPr>
            <a:t>            c) Préstamos a los trabajadores.</a:t>
          </a:r>
        </a:p>
        <a:p>
          <a:pPr algn="just"/>
          <a:r>
            <a:rPr lang="es-CO" dirty="0" smtClean="0">
              <a:solidFill>
                <a:srgbClr val="0070C0"/>
              </a:solidFill>
              <a:latin typeface="Arial" panose="020B0604020202020204" pitchFamily="34" charset="0"/>
              <a:cs typeface="Arial" panose="020B0604020202020204" pitchFamily="34" charset="0"/>
            </a:rPr>
            <a:t>La información de estas “novedades de personal" debe ser registrada en documentos especiales en donde se mantiene la información en forma oportuna, veraz y eficaz, tanto para la empresa como para terceros.</a:t>
          </a:r>
          <a:endParaRPr lang="es-ES" dirty="0">
            <a:solidFill>
              <a:srgbClr val="0070C0"/>
            </a:solidFill>
          </a:endParaRPr>
        </a:p>
      </dgm:t>
    </dgm:pt>
    <dgm:pt modelId="{50CCF748-5EFF-4EA3-95D3-9F257C6C4AC0}" type="parTrans" cxnId="{33F46ED4-240E-4CAA-A3DA-FAB89CA1EF53}">
      <dgm:prSet/>
      <dgm:spPr/>
      <dgm:t>
        <a:bodyPr/>
        <a:lstStyle/>
        <a:p>
          <a:endParaRPr lang="es-ES"/>
        </a:p>
      </dgm:t>
    </dgm:pt>
    <dgm:pt modelId="{E6440E2D-495F-459A-8586-47D8F72B6296}" type="sibTrans" cxnId="{33F46ED4-240E-4CAA-A3DA-FAB89CA1EF53}">
      <dgm:prSet/>
      <dgm:spPr/>
      <dgm:t>
        <a:bodyPr/>
        <a:lstStyle/>
        <a:p>
          <a:endParaRPr lang="es-ES"/>
        </a:p>
      </dgm:t>
    </dgm:pt>
    <dgm:pt modelId="{CEEA6EA6-FEFC-4C17-975F-B8B15BE2657C}" type="pres">
      <dgm:prSet presAssocID="{C0438F28-DF09-46BF-8630-561CC8A19474}" presName="Name0" presStyleCnt="0">
        <dgm:presLayoutVars>
          <dgm:chMax val="7"/>
          <dgm:dir/>
          <dgm:animLvl val="lvl"/>
          <dgm:resizeHandles val="exact"/>
        </dgm:presLayoutVars>
      </dgm:prSet>
      <dgm:spPr/>
      <dgm:t>
        <a:bodyPr/>
        <a:lstStyle/>
        <a:p>
          <a:endParaRPr lang="es-ES"/>
        </a:p>
      </dgm:t>
    </dgm:pt>
    <dgm:pt modelId="{C474BD10-C077-4086-8F25-AD7D806F4266}" type="pres">
      <dgm:prSet presAssocID="{47DABA58-9DF0-4CA6-99D2-FAC5056A44B8}" presName="circle1" presStyleLbl="node1" presStyleIdx="0" presStyleCnt="1" custLinFactNeighborX="-23213"/>
      <dgm:spPr/>
    </dgm:pt>
    <dgm:pt modelId="{BB4D9C72-B1E0-4591-AB86-A63C7B35BF56}" type="pres">
      <dgm:prSet presAssocID="{47DABA58-9DF0-4CA6-99D2-FAC5056A44B8}" presName="space" presStyleCnt="0"/>
      <dgm:spPr/>
    </dgm:pt>
    <dgm:pt modelId="{20D31AD1-864B-407F-A0B7-AEA8D7885CE2}" type="pres">
      <dgm:prSet presAssocID="{47DABA58-9DF0-4CA6-99D2-FAC5056A44B8}" presName="rect1" presStyleLbl="alignAcc1" presStyleIdx="0" presStyleCnt="1" custLinFactNeighborX="-12277"/>
      <dgm:spPr/>
      <dgm:t>
        <a:bodyPr/>
        <a:lstStyle/>
        <a:p>
          <a:endParaRPr lang="es-ES"/>
        </a:p>
      </dgm:t>
    </dgm:pt>
    <dgm:pt modelId="{F6CA36DD-5C39-4C5B-A2C9-05DB02FFBBA7}" type="pres">
      <dgm:prSet presAssocID="{47DABA58-9DF0-4CA6-99D2-FAC5056A44B8}" presName="rect1ParTxNoCh" presStyleLbl="alignAcc1" presStyleIdx="0" presStyleCnt="1">
        <dgm:presLayoutVars>
          <dgm:chMax val="1"/>
          <dgm:bulletEnabled val="1"/>
        </dgm:presLayoutVars>
      </dgm:prSet>
      <dgm:spPr/>
      <dgm:t>
        <a:bodyPr/>
        <a:lstStyle/>
        <a:p>
          <a:endParaRPr lang="es-ES"/>
        </a:p>
      </dgm:t>
    </dgm:pt>
  </dgm:ptLst>
  <dgm:cxnLst>
    <dgm:cxn modelId="{33F46ED4-240E-4CAA-A3DA-FAB89CA1EF53}" srcId="{C0438F28-DF09-46BF-8630-561CC8A19474}" destId="{47DABA58-9DF0-4CA6-99D2-FAC5056A44B8}" srcOrd="0" destOrd="0" parTransId="{50CCF748-5EFF-4EA3-95D3-9F257C6C4AC0}" sibTransId="{E6440E2D-495F-459A-8586-47D8F72B6296}"/>
    <dgm:cxn modelId="{27E47A4B-1FA5-4EF6-B4A1-53ECE22A481D}" type="presOf" srcId="{C0438F28-DF09-46BF-8630-561CC8A19474}" destId="{CEEA6EA6-FEFC-4C17-975F-B8B15BE2657C}" srcOrd="0" destOrd="0" presId="urn:microsoft.com/office/officeart/2005/8/layout/target3"/>
    <dgm:cxn modelId="{6F650B67-1589-4AB8-9995-473930754C67}" type="presOf" srcId="{47DABA58-9DF0-4CA6-99D2-FAC5056A44B8}" destId="{20D31AD1-864B-407F-A0B7-AEA8D7885CE2}" srcOrd="0" destOrd="0" presId="urn:microsoft.com/office/officeart/2005/8/layout/target3"/>
    <dgm:cxn modelId="{0333D4C9-1E81-47AA-A661-6E8DEEB4B1EE}" type="presOf" srcId="{47DABA58-9DF0-4CA6-99D2-FAC5056A44B8}" destId="{F6CA36DD-5C39-4C5B-A2C9-05DB02FFBBA7}" srcOrd="1" destOrd="0" presId="urn:microsoft.com/office/officeart/2005/8/layout/target3"/>
    <dgm:cxn modelId="{E0BAB361-654A-4D07-A383-4B325CB15635}" type="presParOf" srcId="{CEEA6EA6-FEFC-4C17-975F-B8B15BE2657C}" destId="{C474BD10-C077-4086-8F25-AD7D806F4266}" srcOrd="0" destOrd="0" presId="urn:microsoft.com/office/officeart/2005/8/layout/target3"/>
    <dgm:cxn modelId="{8D87608D-7DDF-49EE-92D5-CCF372C7E9DB}" type="presParOf" srcId="{CEEA6EA6-FEFC-4C17-975F-B8B15BE2657C}" destId="{BB4D9C72-B1E0-4591-AB86-A63C7B35BF56}" srcOrd="1" destOrd="0" presId="urn:microsoft.com/office/officeart/2005/8/layout/target3"/>
    <dgm:cxn modelId="{E92A8834-310D-4E35-A46B-D18733C33EAD}" type="presParOf" srcId="{CEEA6EA6-FEFC-4C17-975F-B8B15BE2657C}" destId="{20D31AD1-864B-407F-A0B7-AEA8D7885CE2}" srcOrd="2" destOrd="0" presId="urn:microsoft.com/office/officeart/2005/8/layout/target3"/>
    <dgm:cxn modelId="{562D03AA-D597-4E55-BFF7-D543D06C199D}" type="presParOf" srcId="{CEEA6EA6-FEFC-4C17-975F-B8B15BE2657C}" destId="{F6CA36DD-5C39-4C5B-A2C9-05DB02FFBBA7}" srcOrd="3"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DFC37DD-3A3C-4920-8305-BB66937297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59C8CC39-25C5-4D71-BF7C-EAD305D492BB}">
      <dgm:prSet/>
      <dgm:spPr/>
      <dgm:t>
        <a:bodyPr/>
        <a:lstStyle/>
        <a:p>
          <a:pPr algn="ctr" rtl="0"/>
          <a:r>
            <a:rPr lang="es-CO" b="1" dirty="0" smtClean="0"/>
            <a:t>CONTABILIZACION NOMINA</a:t>
          </a:r>
          <a:endParaRPr lang="es-ES" b="1" dirty="0"/>
        </a:p>
      </dgm:t>
    </dgm:pt>
    <dgm:pt modelId="{22C0E781-43EC-4B9F-99C3-6EB356F1CDD0}" type="parTrans" cxnId="{F57637A1-33D4-42C2-AAA5-2BB20B7DC036}">
      <dgm:prSet/>
      <dgm:spPr/>
      <dgm:t>
        <a:bodyPr/>
        <a:lstStyle/>
        <a:p>
          <a:endParaRPr lang="es-ES"/>
        </a:p>
      </dgm:t>
    </dgm:pt>
    <dgm:pt modelId="{789BE897-4BB1-4173-9445-F2492F7162AE}" type="sibTrans" cxnId="{F57637A1-33D4-42C2-AAA5-2BB20B7DC036}">
      <dgm:prSet/>
      <dgm:spPr/>
      <dgm:t>
        <a:bodyPr/>
        <a:lstStyle/>
        <a:p>
          <a:endParaRPr lang="es-ES"/>
        </a:p>
      </dgm:t>
    </dgm:pt>
    <dgm:pt modelId="{89DB25A2-EDE0-4421-B9B7-8F7D54A1C6F3}" type="pres">
      <dgm:prSet presAssocID="{5DFC37DD-3A3C-4920-8305-BB66937297C3}" presName="linear" presStyleCnt="0">
        <dgm:presLayoutVars>
          <dgm:animLvl val="lvl"/>
          <dgm:resizeHandles val="exact"/>
        </dgm:presLayoutVars>
      </dgm:prSet>
      <dgm:spPr/>
      <dgm:t>
        <a:bodyPr/>
        <a:lstStyle/>
        <a:p>
          <a:endParaRPr lang="es-ES"/>
        </a:p>
      </dgm:t>
    </dgm:pt>
    <dgm:pt modelId="{B6EC1470-3545-4E11-AB94-9F06172350A1}" type="pres">
      <dgm:prSet presAssocID="{59C8CC39-25C5-4D71-BF7C-EAD305D492BB}" presName="parentText" presStyleLbl="node1" presStyleIdx="0" presStyleCnt="1" custLinFactNeighborY="1822">
        <dgm:presLayoutVars>
          <dgm:chMax val="0"/>
          <dgm:bulletEnabled val="1"/>
        </dgm:presLayoutVars>
      </dgm:prSet>
      <dgm:spPr/>
      <dgm:t>
        <a:bodyPr/>
        <a:lstStyle/>
        <a:p>
          <a:endParaRPr lang="es-ES"/>
        </a:p>
      </dgm:t>
    </dgm:pt>
  </dgm:ptLst>
  <dgm:cxnLst>
    <dgm:cxn modelId="{66F6EEE8-E626-4E07-BE0A-CF4D4A847335}" type="presOf" srcId="{5DFC37DD-3A3C-4920-8305-BB66937297C3}" destId="{89DB25A2-EDE0-4421-B9B7-8F7D54A1C6F3}" srcOrd="0" destOrd="0" presId="urn:microsoft.com/office/officeart/2005/8/layout/vList2"/>
    <dgm:cxn modelId="{F57637A1-33D4-42C2-AAA5-2BB20B7DC036}" srcId="{5DFC37DD-3A3C-4920-8305-BB66937297C3}" destId="{59C8CC39-25C5-4D71-BF7C-EAD305D492BB}" srcOrd="0" destOrd="0" parTransId="{22C0E781-43EC-4B9F-99C3-6EB356F1CDD0}" sibTransId="{789BE897-4BB1-4173-9445-F2492F7162AE}"/>
    <dgm:cxn modelId="{278DEAC1-002B-4978-9B67-B44F7897A3EB}" type="presOf" srcId="{59C8CC39-25C5-4D71-BF7C-EAD305D492BB}" destId="{B6EC1470-3545-4E11-AB94-9F06172350A1}" srcOrd="0" destOrd="0" presId="urn:microsoft.com/office/officeart/2005/8/layout/vList2"/>
    <dgm:cxn modelId="{461D83C3-C1BF-46DB-9A3A-9FAFE6639FB9}" type="presParOf" srcId="{89DB25A2-EDE0-4421-B9B7-8F7D54A1C6F3}" destId="{B6EC1470-3545-4E11-AB94-9F06172350A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0438F28-DF09-46BF-8630-561CC8A1947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S"/>
        </a:p>
      </dgm:t>
    </dgm:pt>
    <dgm:pt modelId="{47DABA58-9DF0-4CA6-99D2-FAC5056A44B8}">
      <dgm:prSet/>
      <dgm:spPr/>
      <dgm:t>
        <a:bodyPr/>
        <a:lstStyle/>
        <a:p>
          <a:pPr algn="just" rtl="0"/>
          <a:r>
            <a:rPr lang="es-ES" dirty="0" smtClean="0">
              <a:solidFill>
                <a:srgbClr val="0070C0"/>
              </a:solidFill>
            </a:rPr>
            <a:t>Posibles Errores en la contabilización </a:t>
          </a:r>
        </a:p>
        <a:p>
          <a:pPr rtl="0"/>
          <a:r>
            <a:rPr lang="es-CO" b="1" dirty="0" smtClean="0">
              <a:solidFill>
                <a:srgbClr val="0070C0"/>
              </a:solidFill>
            </a:rPr>
            <a:t>CUENTA NO EXISTE </a:t>
          </a:r>
          <a:r>
            <a:rPr lang="es-CO" dirty="0" smtClean="0">
              <a:solidFill>
                <a:srgbClr val="0070C0"/>
              </a:solidFill>
            </a:rPr>
            <a:t>XXX</a:t>
          </a:r>
        </a:p>
        <a:p>
          <a:r>
            <a:rPr lang="es-CO" dirty="0" smtClean="0">
              <a:solidFill>
                <a:srgbClr val="0070C0"/>
              </a:solidFill>
            </a:rPr>
            <a:t>Indica que la cuenta XXXX no está registrada en las cuentas del sistema contable</a:t>
          </a:r>
        </a:p>
        <a:p>
          <a:r>
            <a:rPr lang="es-CO" b="1" dirty="0" smtClean="0">
              <a:solidFill>
                <a:srgbClr val="0070C0"/>
              </a:solidFill>
            </a:rPr>
            <a:t>CN_RCUCC NO EXISTE XXX - YYY</a:t>
          </a:r>
        </a:p>
        <a:p>
          <a:r>
            <a:rPr lang="es-CO" dirty="0" smtClean="0">
              <a:solidFill>
                <a:srgbClr val="0070C0"/>
              </a:solidFill>
            </a:rPr>
            <a:t>Indica que la cuenta XXX que se está tratando de exportar, maneja centro de costo y no está relacionada con el centro de costo YYY</a:t>
          </a:r>
        </a:p>
        <a:p>
          <a:r>
            <a:rPr lang="es-CO" b="1" dirty="0" smtClean="0">
              <a:solidFill>
                <a:srgbClr val="0070C0"/>
              </a:solidFill>
            </a:rPr>
            <a:t>No detalle tercero XXX</a:t>
          </a:r>
        </a:p>
        <a:p>
          <a:r>
            <a:rPr lang="es-CO" dirty="0" smtClean="0">
              <a:solidFill>
                <a:srgbClr val="0070C0"/>
              </a:solidFill>
            </a:rPr>
            <a:t>No existe un tercero (o un empleado) de Midasoft en la tabla de terceros </a:t>
          </a:r>
        </a:p>
        <a:p>
          <a:pPr rtl="0"/>
          <a:endParaRPr lang="es-CO" dirty="0" smtClean="0">
            <a:solidFill>
              <a:srgbClr val="0070C0"/>
            </a:solidFill>
          </a:endParaRPr>
        </a:p>
        <a:p>
          <a:pPr rtl="0"/>
          <a:endParaRPr lang="es-CO" dirty="0" smtClean="0">
            <a:solidFill>
              <a:srgbClr val="0070C0"/>
            </a:solidFill>
          </a:endParaRPr>
        </a:p>
        <a:p>
          <a:pPr algn="just" rtl="0"/>
          <a:endParaRPr lang="es-ES" dirty="0">
            <a:solidFill>
              <a:srgbClr val="0070C0"/>
            </a:solidFill>
          </a:endParaRPr>
        </a:p>
      </dgm:t>
    </dgm:pt>
    <dgm:pt modelId="{50CCF748-5EFF-4EA3-95D3-9F257C6C4AC0}" type="parTrans" cxnId="{33F46ED4-240E-4CAA-A3DA-FAB89CA1EF53}">
      <dgm:prSet/>
      <dgm:spPr/>
      <dgm:t>
        <a:bodyPr/>
        <a:lstStyle/>
        <a:p>
          <a:endParaRPr lang="es-ES"/>
        </a:p>
      </dgm:t>
    </dgm:pt>
    <dgm:pt modelId="{E6440E2D-495F-459A-8586-47D8F72B6296}" type="sibTrans" cxnId="{33F46ED4-240E-4CAA-A3DA-FAB89CA1EF53}">
      <dgm:prSet/>
      <dgm:spPr/>
      <dgm:t>
        <a:bodyPr/>
        <a:lstStyle/>
        <a:p>
          <a:endParaRPr lang="es-ES"/>
        </a:p>
      </dgm:t>
    </dgm:pt>
    <dgm:pt modelId="{CEEA6EA6-FEFC-4C17-975F-B8B15BE2657C}" type="pres">
      <dgm:prSet presAssocID="{C0438F28-DF09-46BF-8630-561CC8A19474}" presName="Name0" presStyleCnt="0">
        <dgm:presLayoutVars>
          <dgm:chMax val="7"/>
          <dgm:dir/>
          <dgm:animLvl val="lvl"/>
          <dgm:resizeHandles val="exact"/>
        </dgm:presLayoutVars>
      </dgm:prSet>
      <dgm:spPr/>
      <dgm:t>
        <a:bodyPr/>
        <a:lstStyle/>
        <a:p>
          <a:endParaRPr lang="es-ES"/>
        </a:p>
      </dgm:t>
    </dgm:pt>
    <dgm:pt modelId="{C474BD10-C077-4086-8F25-AD7D806F4266}" type="pres">
      <dgm:prSet presAssocID="{47DABA58-9DF0-4CA6-99D2-FAC5056A44B8}" presName="circle1" presStyleLbl="node1" presStyleIdx="0" presStyleCnt="1" custLinFactNeighborX="-23213"/>
      <dgm:spPr/>
    </dgm:pt>
    <dgm:pt modelId="{BB4D9C72-B1E0-4591-AB86-A63C7B35BF56}" type="pres">
      <dgm:prSet presAssocID="{47DABA58-9DF0-4CA6-99D2-FAC5056A44B8}" presName="space" presStyleCnt="0"/>
      <dgm:spPr/>
    </dgm:pt>
    <dgm:pt modelId="{20D31AD1-864B-407F-A0B7-AEA8D7885CE2}" type="pres">
      <dgm:prSet presAssocID="{47DABA58-9DF0-4CA6-99D2-FAC5056A44B8}" presName="rect1" presStyleLbl="alignAcc1" presStyleIdx="0" presStyleCnt="1" custLinFactNeighborX="-12277"/>
      <dgm:spPr/>
      <dgm:t>
        <a:bodyPr/>
        <a:lstStyle/>
        <a:p>
          <a:endParaRPr lang="es-ES"/>
        </a:p>
      </dgm:t>
    </dgm:pt>
    <dgm:pt modelId="{F6CA36DD-5C39-4C5B-A2C9-05DB02FFBBA7}" type="pres">
      <dgm:prSet presAssocID="{47DABA58-9DF0-4CA6-99D2-FAC5056A44B8}" presName="rect1ParTxNoCh" presStyleLbl="alignAcc1" presStyleIdx="0" presStyleCnt="1">
        <dgm:presLayoutVars>
          <dgm:chMax val="1"/>
          <dgm:bulletEnabled val="1"/>
        </dgm:presLayoutVars>
      </dgm:prSet>
      <dgm:spPr/>
      <dgm:t>
        <a:bodyPr/>
        <a:lstStyle/>
        <a:p>
          <a:endParaRPr lang="es-ES"/>
        </a:p>
      </dgm:t>
    </dgm:pt>
  </dgm:ptLst>
  <dgm:cxnLst>
    <dgm:cxn modelId="{8FC5D4B0-4637-4096-AB40-66F2C248E81A}" type="presOf" srcId="{47DABA58-9DF0-4CA6-99D2-FAC5056A44B8}" destId="{20D31AD1-864B-407F-A0B7-AEA8D7885CE2}" srcOrd="0" destOrd="0" presId="urn:microsoft.com/office/officeart/2005/8/layout/target3"/>
    <dgm:cxn modelId="{5CF6C8D4-582A-4F9B-80AB-618FF98C5CBE}" type="presOf" srcId="{47DABA58-9DF0-4CA6-99D2-FAC5056A44B8}" destId="{F6CA36DD-5C39-4C5B-A2C9-05DB02FFBBA7}" srcOrd="1" destOrd="0" presId="urn:microsoft.com/office/officeart/2005/8/layout/target3"/>
    <dgm:cxn modelId="{33F46ED4-240E-4CAA-A3DA-FAB89CA1EF53}" srcId="{C0438F28-DF09-46BF-8630-561CC8A19474}" destId="{47DABA58-9DF0-4CA6-99D2-FAC5056A44B8}" srcOrd="0" destOrd="0" parTransId="{50CCF748-5EFF-4EA3-95D3-9F257C6C4AC0}" sibTransId="{E6440E2D-495F-459A-8586-47D8F72B6296}"/>
    <dgm:cxn modelId="{C594384D-6A0A-4246-911B-0A1FBD9D5172}" type="presOf" srcId="{C0438F28-DF09-46BF-8630-561CC8A19474}" destId="{CEEA6EA6-FEFC-4C17-975F-B8B15BE2657C}" srcOrd="0" destOrd="0" presId="urn:microsoft.com/office/officeart/2005/8/layout/target3"/>
    <dgm:cxn modelId="{0BDFCD9A-7593-455F-BDBB-8F9ED14E86A3}" type="presParOf" srcId="{CEEA6EA6-FEFC-4C17-975F-B8B15BE2657C}" destId="{C474BD10-C077-4086-8F25-AD7D806F4266}" srcOrd="0" destOrd="0" presId="urn:microsoft.com/office/officeart/2005/8/layout/target3"/>
    <dgm:cxn modelId="{677CD37F-0E53-4F2C-B61D-8F3797C03252}" type="presParOf" srcId="{CEEA6EA6-FEFC-4C17-975F-B8B15BE2657C}" destId="{BB4D9C72-B1E0-4591-AB86-A63C7B35BF56}" srcOrd="1" destOrd="0" presId="urn:microsoft.com/office/officeart/2005/8/layout/target3"/>
    <dgm:cxn modelId="{235538B5-EE6D-42D5-87B7-8A131C10420C}" type="presParOf" srcId="{CEEA6EA6-FEFC-4C17-975F-B8B15BE2657C}" destId="{20D31AD1-864B-407F-A0B7-AEA8D7885CE2}" srcOrd="2" destOrd="0" presId="urn:microsoft.com/office/officeart/2005/8/layout/target3"/>
    <dgm:cxn modelId="{84A1291E-E3FF-487B-B685-DB4A6CE9EDEC}" type="presParOf" srcId="{CEEA6EA6-FEFC-4C17-975F-B8B15BE2657C}" destId="{F6CA36DD-5C39-4C5B-A2C9-05DB02FFBBA7}" srcOrd="3"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DFC37DD-3A3C-4920-8305-BB66937297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59C8CC39-25C5-4D71-BF7C-EAD305D492BB}">
      <dgm:prSet/>
      <dgm:spPr/>
      <dgm:t>
        <a:bodyPr/>
        <a:lstStyle/>
        <a:p>
          <a:pPr algn="ctr" rtl="0"/>
          <a:r>
            <a:rPr lang="es-CO" b="1" dirty="0" smtClean="0"/>
            <a:t>CONTABILIZACION NOMINA</a:t>
          </a:r>
          <a:endParaRPr lang="es-ES" b="1" dirty="0"/>
        </a:p>
      </dgm:t>
    </dgm:pt>
    <dgm:pt modelId="{22C0E781-43EC-4B9F-99C3-6EB356F1CDD0}" type="parTrans" cxnId="{F57637A1-33D4-42C2-AAA5-2BB20B7DC036}">
      <dgm:prSet/>
      <dgm:spPr/>
      <dgm:t>
        <a:bodyPr/>
        <a:lstStyle/>
        <a:p>
          <a:endParaRPr lang="es-ES"/>
        </a:p>
      </dgm:t>
    </dgm:pt>
    <dgm:pt modelId="{789BE897-4BB1-4173-9445-F2492F7162AE}" type="sibTrans" cxnId="{F57637A1-33D4-42C2-AAA5-2BB20B7DC036}">
      <dgm:prSet/>
      <dgm:spPr/>
      <dgm:t>
        <a:bodyPr/>
        <a:lstStyle/>
        <a:p>
          <a:endParaRPr lang="es-ES"/>
        </a:p>
      </dgm:t>
    </dgm:pt>
    <dgm:pt modelId="{89DB25A2-EDE0-4421-B9B7-8F7D54A1C6F3}" type="pres">
      <dgm:prSet presAssocID="{5DFC37DD-3A3C-4920-8305-BB66937297C3}" presName="linear" presStyleCnt="0">
        <dgm:presLayoutVars>
          <dgm:animLvl val="lvl"/>
          <dgm:resizeHandles val="exact"/>
        </dgm:presLayoutVars>
      </dgm:prSet>
      <dgm:spPr/>
      <dgm:t>
        <a:bodyPr/>
        <a:lstStyle/>
        <a:p>
          <a:endParaRPr lang="es-ES"/>
        </a:p>
      </dgm:t>
    </dgm:pt>
    <dgm:pt modelId="{B6EC1470-3545-4E11-AB94-9F06172350A1}" type="pres">
      <dgm:prSet presAssocID="{59C8CC39-25C5-4D71-BF7C-EAD305D492BB}" presName="parentText" presStyleLbl="node1" presStyleIdx="0" presStyleCnt="1" custLinFactNeighborY="1822">
        <dgm:presLayoutVars>
          <dgm:chMax val="0"/>
          <dgm:bulletEnabled val="1"/>
        </dgm:presLayoutVars>
      </dgm:prSet>
      <dgm:spPr/>
      <dgm:t>
        <a:bodyPr/>
        <a:lstStyle/>
        <a:p>
          <a:endParaRPr lang="es-ES"/>
        </a:p>
      </dgm:t>
    </dgm:pt>
  </dgm:ptLst>
  <dgm:cxnLst>
    <dgm:cxn modelId="{128773EF-2911-42A3-9608-FB644A72280E}" type="presOf" srcId="{5DFC37DD-3A3C-4920-8305-BB66937297C3}" destId="{89DB25A2-EDE0-4421-B9B7-8F7D54A1C6F3}" srcOrd="0" destOrd="0" presId="urn:microsoft.com/office/officeart/2005/8/layout/vList2"/>
    <dgm:cxn modelId="{F57637A1-33D4-42C2-AAA5-2BB20B7DC036}" srcId="{5DFC37DD-3A3C-4920-8305-BB66937297C3}" destId="{59C8CC39-25C5-4D71-BF7C-EAD305D492BB}" srcOrd="0" destOrd="0" parTransId="{22C0E781-43EC-4B9F-99C3-6EB356F1CDD0}" sibTransId="{789BE897-4BB1-4173-9445-F2492F7162AE}"/>
    <dgm:cxn modelId="{CEE2CB8B-38F0-4C16-9627-52EF49209489}" type="presOf" srcId="{59C8CC39-25C5-4D71-BF7C-EAD305D492BB}" destId="{B6EC1470-3545-4E11-AB94-9F06172350A1}" srcOrd="0" destOrd="0" presId="urn:microsoft.com/office/officeart/2005/8/layout/vList2"/>
    <dgm:cxn modelId="{F9DAA54F-1852-49B1-8622-103784BB44D3}" type="presParOf" srcId="{89DB25A2-EDE0-4421-B9B7-8F7D54A1C6F3}" destId="{B6EC1470-3545-4E11-AB94-9F06172350A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0438F28-DF09-46BF-8630-561CC8A1947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S"/>
        </a:p>
      </dgm:t>
    </dgm:pt>
    <dgm:pt modelId="{47DABA58-9DF0-4CA6-99D2-FAC5056A44B8}">
      <dgm:prSet custT="1"/>
      <dgm:spPr/>
      <dgm:t>
        <a:bodyPr/>
        <a:lstStyle/>
        <a:p>
          <a:pPr rtl="0"/>
          <a:endParaRPr lang="es-CO" sz="1100" b="1" dirty="0" smtClean="0">
            <a:solidFill>
              <a:srgbClr val="0070C0"/>
            </a:solidFill>
          </a:endParaRPr>
        </a:p>
        <a:p>
          <a:pPr rtl="0"/>
          <a:endParaRPr lang="es-CO" sz="1100" b="1" dirty="0" smtClean="0">
            <a:solidFill>
              <a:srgbClr val="0070C0"/>
            </a:solidFill>
          </a:endParaRPr>
        </a:p>
        <a:p>
          <a:pPr rtl="0"/>
          <a:endParaRPr lang="es-CO" sz="1100" b="1" dirty="0" smtClean="0">
            <a:solidFill>
              <a:srgbClr val="0070C0"/>
            </a:solidFill>
          </a:endParaRPr>
        </a:p>
        <a:p>
          <a:pPr rtl="0"/>
          <a:endParaRPr lang="es-CO" sz="1100" b="1" dirty="0" smtClean="0">
            <a:solidFill>
              <a:srgbClr val="0070C0"/>
            </a:solidFill>
          </a:endParaRPr>
        </a:p>
        <a:p>
          <a:pPr rtl="0"/>
          <a:r>
            <a:rPr lang="es-CO" sz="1100" b="1" dirty="0" smtClean="0">
              <a:solidFill>
                <a:srgbClr val="0070C0"/>
              </a:solidFill>
            </a:rPr>
            <a:t>TIPS UTILIZADOS EN LA EXPORTACION CONTABLE</a:t>
          </a:r>
        </a:p>
        <a:p>
          <a:pPr rtl="0"/>
          <a:r>
            <a:rPr lang="es-CO" sz="1100" b="1" dirty="0" smtClean="0">
              <a:solidFill>
                <a:srgbClr val="0070C0"/>
              </a:solidFill>
            </a:rPr>
            <a:t>Caso 1-.</a:t>
          </a:r>
        </a:p>
        <a:p>
          <a:r>
            <a:rPr lang="es-CO" sz="1100" b="0" dirty="0" smtClean="0">
              <a:solidFill>
                <a:srgbClr val="0070C0"/>
              </a:solidFill>
            </a:rPr>
            <a:t>Se necesita que el tipo sea:</a:t>
          </a:r>
        </a:p>
        <a:p>
          <a:r>
            <a:rPr lang="es-CO" sz="1100" b="0" dirty="0" smtClean="0">
              <a:solidFill>
                <a:srgbClr val="0070C0"/>
              </a:solidFill>
            </a:rPr>
            <a:t>DR para Débitos</a:t>
          </a:r>
        </a:p>
        <a:p>
          <a:r>
            <a:rPr lang="es-CO" sz="1100" b="0" dirty="0" smtClean="0">
              <a:solidFill>
                <a:srgbClr val="0070C0"/>
              </a:solidFill>
            </a:rPr>
            <a:t>CR para Créditos</a:t>
          </a:r>
        </a:p>
        <a:p>
          <a:r>
            <a:rPr lang="es-CO" sz="1100" b="0" dirty="0" smtClean="0">
              <a:solidFill>
                <a:srgbClr val="0070C0"/>
              </a:solidFill>
            </a:rPr>
            <a:t>Utilice la máscara del PLT</a:t>
          </a:r>
        </a:p>
        <a:p>
          <a:r>
            <a:rPr lang="es-CO" sz="1100" b="0" dirty="0" smtClean="0">
              <a:solidFill>
                <a:srgbClr val="0070C0"/>
              </a:solidFill>
            </a:rPr>
            <a:t>D para Débitos</a:t>
          </a:r>
        </a:p>
        <a:p>
          <a:r>
            <a:rPr lang="es-CO" sz="1100" b="0" dirty="0" smtClean="0">
              <a:solidFill>
                <a:srgbClr val="0070C0"/>
              </a:solidFill>
            </a:rPr>
            <a:t>C para Créditos</a:t>
          </a:r>
        </a:p>
        <a:p>
          <a:pPr rtl="0"/>
          <a:r>
            <a:rPr lang="es-CO" sz="1100" b="0" dirty="0" smtClean="0">
              <a:solidFill>
                <a:srgbClr val="0070C0"/>
              </a:solidFill>
            </a:rPr>
            <a:t>Caso 2-.</a:t>
          </a:r>
        </a:p>
        <a:p>
          <a:r>
            <a:rPr lang="es-CO" sz="1100" b="0" dirty="0" smtClean="0">
              <a:solidFill>
                <a:srgbClr val="0070C0"/>
              </a:solidFill>
            </a:rPr>
            <a:t>Para la exportación contable Nativa 1, es decir para ERP de Midasoft y que se quiera realizar la reconstrucción de Saldos en forma automática:</a:t>
          </a:r>
        </a:p>
        <a:p>
          <a:r>
            <a:rPr lang="es-CO" sz="1100" b="0" dirty="0" smtClean="0">
              <a:solidFill>
                <a:srgbClr val="0070C0"/>
              </a:solidFill>
            </a:rPr>
            <a:t>Configure la Variable de Usuario</a:t>
          </a:r>
        </a:p>
        <a:p>
          <a:r>
            <a:rPr lang="es-CO" sz="1100" b="0" dirty="0" smtClean="0">
              <a:solidFill>
                <a:srgbClr val="0070C0"/>
              </a:solidFill>
            </a:rPr>
            <a:t>Mllg:StoreSAC Store Reconstrucción de Saldos Contables</a:t>
          </a:r>
        </a:p>
        <a:p>
          <a:r>
            <a:rPr lang="es-CO" sz="1100" b="0" dirty="0" smtClean="0">
              <a:solidFill>
                <a:srgbClr val="0070C0"/>
              </a:solidFill>
            </a:rPr>
            <a:t>Alfanumérica</a:t>
          </a:r>
        </a:p>
        <a:p>
          <a:r>
            <a:rPr lang="es-CO" sz="1100" b="0" dirty="0" smtClean="0">
              <a:solidFill>
                <a:srgbClr val="0070C0"/>
              </a:solidFill>
            </a:rPr>
            <a:t>Dato = SP_Reconstruir_Saldos</a:t>
          </a:r>
        </a:p>
        <a:p>
          <a:r>
            <a:rPr lang="es-CO" sz="1100" b="0" dirty="0" smtClean="0">
              <a:solidFill>
                <a:srgbClr val="0070C0"/>
              </a:solidFill>
            </a:rPr>
            <a:t>Existen para este proceso tres store procedure:</a:t>
          </a:r>
        </a:p>
        <a:p>
          <a:r>
            <a:rPr lang="es-CO" sz="1100" b="0" dirty="0" smtClean="0">
              <a:solidFill>
                <a:srgbClr val="0070C0"/>
              </a:solidFill>
            </a:rPr>
            <a:t>1-. Deben de ser creados en el motor en el siguiente orden:</a:t>
          </a:r>
        </a:p>
        <a:p>
          <a:r>
            <a:rPr lang="es-CO" sz="1100" b="0" dirty="0" smtClean="0">
              <a:solidFill>
                <a:srgbClr val="0070C0"/>
              </a:solidFill>
            </a:rPr>
            <a:t>1.1-.SPAct_SacMes01</a:t>
          </a:r>
        </a:p>
        <a:p>
          <a:r>
            <a:rPr lang="es-CO" sz="1100" b="0" dirty="0" smtClean="0">
              <a:solidFill>
                <a:srgbClr val="0070C0"/>
              </a:solidFill>
            </a:rPr>
            <a:t>1.2-.SPAct_SacMesMayor01</a:t>
          </a:r>
        </a:p>
        <a:p>
          <a:r>
            <a:rPr lang="es-CO" sz="1100" b="0" dirty="0" smtClean="0">
              <a:solidFill>
                <a:srgbClr val="0070C0"/>
              </a:solidFill>
            </a:rPr>
            <a:t>1.3-.Sp_Reconstruir_Saldos </a:t>
          </a:r>
        </a:p>
        <a:p>
          <a:r>
            <a:rPr lang="es-CO" sz="1100" b="0" dirty="0" smtClean="0">
              <a:solidFill>
                <a:srgbClr val="0070C0"/>
              </a:solidFill>
            </a:rPr>
            <a:t>2-.Estos strores se encuentran en el directorio MSSQL, para slq server.</a:t>
          </a:r>
        </a:p>
        <a:p>
          <a:endParaRPr lang="es-CO" sz="1600" b="0" dirty="0" smtClean="0">
            <a:solidFill>
              <a:srgbClr val="0070C0"/>
            </a:solidFill>
          </a:endParaRPr>
        </a:p>
        <a:p>
          <a:pPr rtl="0"/>
          <a:endParaRPr lang="es-CO" sz="1300" dirty="0" smtClean="0">
            <a:solidFill>
              <a:srgbClr val="0070C0"/>
            </a:solidFill>
          </a:endParaRPr>
        </a:p>
        <a:p>
          <a:pPr rtl="0"/>
          <a:endParaRPr lang="es-CO" sz="1300" dirty="0" smtClean="0">
            <a:solidFill>
              <a:srgbClr val="0070C0"/>
            </a:solidFill>
          </a:endParaRPr>
        </a:p>
        <a:p>
          <a:pPr algn="just" rtl="0"/>
          <a:endParaRPr lang="es-ES" sz="1300" dirty="0">
            <a:solidFill>
              <a:srgbClr val="0070C0"/>
            </a:solidFill>
          </a:endParaRPr>
        </a:p>
      </dgm:t>
    </dgm:pt>
    <dgm:pt modelId="{50CCF748-5EFF-4EA3-95D3-9F257C6C4AC0}" type="parTrans" cxnId="{33F46ED4-240E-4CAA-A3DA-FAB89CA1EF53}">
      <dgm:prSet/>
      <dgm:spPr/>
      <dgm:t>
        <a:bodyPr/>
        <a:lstStyle/>
        <a:p>
          <a:endParaRPr lang="es-ES"/>
        </a:p>
      </dgm:t>
    </dgm:pt>
    <dgm:pt modelId="{E6440E2D-495F-459A-8586-47D8F72B6296}" type="sibTrans" cxnId="{33F46ED4-240E-4CAA-A3DA-FAB89CA1EF53}">
      <dgm:prSet/>
      <dgm:spPr/>
      <dgm:t>
        <a:bodyPr/>
        <a:lstStyle/>
        <a:p>
          <a:endParaRPr lang="es-ES"/>
        </a:p>
      </dgm:t>
    </dgm:pt>
    <dgm:pt modelId="{CEEA6EA6-FEFC-4C17-975F-B8B15BE2657C}" type="pres">
      <dgm:prSet presAssocID="{C0438F28-DF09-46BF-8630-561CC8A19474}" presName="Name0" presStyleCnt="0">
        <dgm:presLayoutVars>
          <dgm:chMax val="7"/>
          <dgm:dir/>
          <dgm:animLvl val="lvl"/>
          <dgm:resizeHandles val="exact"/>
        </dgm:presLayoutVars>
      </dgm:prSet>
      <dgm:spPr/>
      <dgm:t>
        <a:bodyPr/>
        <a:lstStyle/>
        <a:p>
          <a:endParaRPr lang="es-ES"/>
        </a:p>
      </dgm:t>
    </dgm:pt>
    <dgm:pt modelId="{C474BD10-C077-4086-8F25-AD7D806F4266}" type="pres">
      <dgm:prSet presAssocID="{47DABA58-9DF0-4CA6-99D2-FAC5056A44B8}" presName="circle1" presStyleLbl="node1" presStyleIdx="0" presStyleCnt="1" custLinFactNeighborX="-23213"/>
      <dgm:spPr/>
    </dgm:pt>
    <dgm:pt modelId="{BB4D9C72-B1E0-4591-AB86-A63C7B35BF56}" type="pres">
      <dgm:prSet presAssocID="{47DABA58-9DF0-4CA6-99D2-FAC5056A44B8}" presName="space" presStyleCnt="0"/>
      <dgm:spPr/>
    </dgm:pt>
    <dgm:pt modelId="{20D31AD1-864B-407F-A0B7-AEA8D7885CE2}" type="pres">
      <dgm:prSet presAssocID="{47DABA58-9DF0-4CA6-99D2-FAC5056A44B8}" presName="rect1" presStyleLbl="alignAcc1" presStyleIdx="0" presStyleCnt="1" custLinFactNeighborX="-12277"/>
      <dgm:spPr/>
      <dgm:t>
        <a:bodyPr/>
        <a:lstStyle/>
        <a:p>
          <a:endParaRPr lang="es-ES"/>
        </a:p>
      </dgm:t>
    </dgm:pt>
    <dgm:pt modelId="{F6CA36DD-5C39-4C5B-A2C9-05DB02FFBBA7}" type="pres">
      <dgm:prSet presAssocID="{47DABA58-9DF0-4CA6-99D2-FAC5056A44B8}" presName="rect1ParTxNoCh" presStyleLbl="alignAcc1" presStyleIdx="0" presStyleCnt="1">
        <dgm:presLayoutVars>
          <dgm:chMax val="1"/>
          <dgm:bulletEnabled val="1"/>
        </dgm:presLayoutVars>
      </dgm:prSet>
      <dgm:spPr/>
      <dgm:t>
        <a:bodyPr/>
        <a:lstStyle/>
        <a:p>
          <a:endParaRPr lang="es-ES"/>
        </a:p>
      </dgm:t>
    </dgm:pt>
  </dgm:ptLst>
  <dgm:cxnLst>
    <dgm:cxn modelId="{63C6B839-D9F4-4F37-91A3-17BBDCDF70AF}" type="presOf" srcId="{C0438F28-DF09-46BF-8630-561CC8A19474}" destId="{CEEA6EA6-FEFC-4C17-975F-B8B15BE2657C}" srcOrd="0" destOrd="0" presId="urn:microsoft.com/office/officeart/2005/8/layout/target3"/>
    <dgm:cxn modelId="{33F46ED4-240E-4CAA-A3DA-FAB89CA1EF53}" srcId="{C0438F28-DF09-46BF-8630-561CC8A19474}" destId="{47DABA58-9DF0-4CA6-99D2-FAC5056A44B8}" srcOrd="0" destOrd="0" parTransId="{50CCF748-5EFF-4EA3-95D3-9F257C6C4AC0}" sibTransId="{E6440E2D-495F-459A-8586-47D8F72B6296}"/>
    <dgm:cxn modelId="{258DA9E3-8E4A-4EB8-802C-52AD237F9B67}" type="presOf" srcId="{47DABA58-9DF0-4CA6-99D2-FAC5056A44B8}" destId="{F6CA36DD-5C39-4C5B-A2C9-05DB02FFBBA7}" srcOrd="1" destOrd="0" presId="urn:microsoft.com/office/officeart/2005/8/layout/target3"/>
    <dgm:cxn modelId="{14C7C84B-B7FA-4937-AEA7-A4B1341F9AE5}" type="presOf" srcId="{47DABA58-9DF0-4CA6-99D2-FAC5056A44B8}" destId="{20D31AD1-864B-407F-A0B7-AEA8D7885CE2}" srcOrd="0" destOrd="0" presId="urn:microsoft.com/office/officeart/2005/8/layout/target3"/>
    <dgm:cxn modelId="{94BF34D5-E194-4339-A7F5-B4F71052D912}" type="presParOf" srcId="{CEEA6EA6-FEFC-4C17-975F-B8B15BE2657C}" destId="{C474BD10-C077-4086-8F25-AD7D806F4266}" srcOrd="0" destOrd="0" presId="urn:microsoft.com/office/officeart/2005/8/layout/target3"/>
    <dgm:cxn modelId="{DD77FDD2-7C95-48C6-A894-5AAA5CEA4672}" type="presParOf" srcId="{CEEA6EA6-FEFC-4C17-975F-B8B15BE2657C}" destId="{BB4D9C72-B1E0-4591-AB86-A63C7B35BF56}" srcOrd="1" destOrd="0" presId="urn:microsoft.com/office/officeart/2005/8/layout/target3"/>
    <dgm:cxn modelId="{B393B1BC-033D-4D38-8F0F-5F271EA3C7F1}" type="presParOf" srcId="{CEEA6EA6-FEFC-4C17-975F-B8B15BE2657C}" destId="{20D31AD1-864B-407F-A0B7-AEA8D7885CE2}" srcOrd="2" destOrd="0" presId="urn:microsoft.com/office/officeart/2005/8/layout/target3"/>
    <dgm:cxn modelId="{5E6F6D26-04F9-4B2B-8E11-27F6AA65E40D}" type="presParOf" srcId="{CEEA6EA6-FEFC-4C17-975F-B8B15BE2657C}" destId="{F6CA36DD-5C39-4C5B-A2C9-05DB02FFBBA7}" srcOrd="3"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DFC37DD-3A3C-4920-8305-BB66937297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59C8CC39-25C5-4D71-BF7C-EAD305D492BB}">
      <dgm:prSet/>
      <dgm:spPr/>
      <dgm:t>
        <a:bodyPr/>
        <a:lstStyle/>
        <a:p>
          <a:pPr algn="ctr" rtl="0"/>
          <a:r>
            <a:rPr lang="es-CO" b="1" dirty="0" smtClean="0"/>
            <a:t>CONTABILIZACION NOMINA</a:t>
          </a:r>
          <a:endParaRPr lang="es-ES" b="1" dirty="0"/>
        </a:p>
      </dgm:t>
    </dgm:pt>
    <dgm:pt modelId="{22C0E781-43EC-4B9F-99C3-6EB356F1CDD0}" type="parTrans" cxnId="{F57637A1-33D4-42C2-AAA5-2BB20B7DC036}">
      <dgm:prSet/>
      <dgm:spPr/>
      <dgm:t>
        <a:bodyPr/>
        <a:lstStyle/>
        <a:p>
          <a:endParaRPr lang="es-ES"/>
        </a:p>
      </dgm:t>
    </dgm:pt>
    <dgm:pt modelId="{789BE897-4BB1-4173-9445-F2492F7162AE}" type="sibTrans" cxnId="{F57637A1-33D4-42C2-AAA5-2BB20B7DC036}">
      <dgm:prSet/>
      <dgm:spPr/>
      <dgm:t>
        <a:bodyPr/>
        <a:lstStyle/>
        <a:p>
          <a:endParaRPr lang="es-ES"/>
        </a:p>
      </dgm:t>
    </dgm:pt>
    <dgm:pt modelId="{89DB25A2-EDE0-4421-B9B7-8F7D54A1C6F3}" type="pres">
      <dgm:prSet presAssocID="{5DFC37DD-3A3C-4920-8305-BB66937297C3}" presName="linear" presStyleCnt="0">
        <dgm:presLayoutVars>
          <dgm:animLvl val="lvl"/>
          <dgm:resizeHandles val="exact"/>
        </dgm:presLayoutVars>
      </dgm:prSet>
      <dgm:spPr/>
      <dgm:t>
        <a:bodyPr/>
        <a:lstStyle/>
        <a:p>
          <a:endParaRPr lang="es-ES"/>
        </a:p>
      </dgm:t>
    </dgm:pt>
    <dgm:pt modelId="{B6EC1470-3545-4E11-AB94-9F06172350A1}" type="pres">
      <dgm:prSet presAssocID="{59C8CC39-25C5-4D71-BF7C-EAD305D492BB}" presName="parentText" presStyleLbl="node1" presStyleIdx="0" presStyleCnt="1" custLinFactNeighborY="1822">
        <dgm:presLayoutVars>
          <dgm:chMax val="0"/>
          <dgm:bulletEnabled val="1"/>
        </dgm:presLayoutVars>
      </dgm:prSet>
      <dgm:spPr/>
      <dgm:t>
        <a:bodyPr/>
        <a:lstStyle/>
        <a:p>
          <a:endParaRPr lang="es-ES"/>
        </a:p>
      </dgm:t>
    </dgm:pt>
  </dgm:ptLst>
  <dgm:cxnLst>
    <dgm:cxn modelId="{F57637A1-33D4-42C2-AAA5-2BB20B7DC036}" srcId="{5DFC37DD-3A3C-4920-8305-BB66937297C3}" destId="{59C8CC39-25C5-4D71-BF7C-EAD305D492BB}" srcOrd="0" destOrd="0" parTransId="{22C0E781-43EC-4B9F-99C3-6EB356F1CDD0}" sibTransId="{789BE897-4BB1-4173-9445-F2492F7162AE}"/>
    <dgm:cxn modelId="{3BF65EC9-92FF-4EFB-8AFD-1E58E89B64C4}" type="presOf" srcId="{5DFC37DD-3A3C-4920-8305-BB66937297C3}" destId="{89DB25A2-EDE0-4421-B9B7-8F7D54A1C6F3}" srcOrd="0" destOrd="0" presId="urn:microsoft.com/office/officeart/2005/8/layout/vList2"/>
    <dgm:cxn modelId="{303FEC0A-FAEC-4964-8AB6-38CE0046208F}" type="presOf" srcId="{59C8CC39-25C5-4D71-BF7C-EAD305D492BB}" destId="{B6EC1470-3545-4E11-AB94-9F06172350A1}" srcOrd="0" destOrd="0" presId="urn:microsoft.com/office/officeart/2005/8/layout/vList2"/>
    <dgm:cxn modelId="{9F2BE005-1FB9-4A44-B815-CAAE021A4E91}" type="presParOf" srcId="{89DB25A2-EDE0-4421-B9B7-8F7D54A1C6F3}" destId="{B6EC1470-3545-4E11-AB94-9F06172350A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0438F28-DF09-46BF-8630-561CC8A1947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S"/>
        </a:p>
      </dgm:t>
    </dgm:pt>
    <dgm:pt modelId="{47DABA58-9DF0-4CA6-99D2-FAC5056A44B8}">
      <dgm:prSet custT="1"/>
      <dgm:spPr/>
      <dgm:t>
        <a:bodyPr/>
        <a:lstStyle/>
        <a:p>
          <a:pPr rtl="0"/>
          <a:endParaRPr lang="es-CO" sz="1100" b="1" dirty="0" smtClean="0">
            <a:solidFill>
              <a:srgbClr val="0070C0"/>
            </a:solidFill>
          </a:endParaRPr>
        </a:p>
        <a:p>
          <a:pPr rtl="0"/>
          <a:endParaRPr lang="es-CO" sz="1100" b="1" dirty="0" smtClean="0">
            <a:solidFill>
              <a:srgbClr val="0070C0"/>
            </a:solidFill>
          </a:endParaRPr>
        </a:p>
        <a:p>
          <a:pPr rtl="0"/>
          <a:endParaRPr lang="es-CO" sz="1100" b="1" dirty="0" smtClean="0">
            <a:solidFill>
              <a:srgbClr val="0070C0"/>
            </a:solidFill>
          </a:endParaRPr>
        </a:p>
        <a:p>
          <a:pPr rtl="0"/>
          <a:endParaRPr lang="es-CO" sz="1100" b="1" dirty="0" smtClean="0">
            <a:solidFill>
              <a:srgbClr val="0070C0"/>
            </a:solidFill>
          </a:endParaRPr>
        </a:p>
        <a:p>
          <a:pPr rtl="0"/>
          <a:endParaRPr lang="es-CO" sz="1100" b="1" dirty="0" smtClean="0">
            <a:solidFill>
              <a:srgbClr val="0070C0"/>
            </a:solidFill>
          </a:endParaRPr>
        </a:p>
        <a:p>
          <a:pPr rtl="0"/>
          <a:endParaRPr lang="es-CO" sz="1100" b="1" dirty="0" smtClean="0">
            <a:solidFill>
              <a:srgbClr val="0070C0"/>
            </a:solidFill>
          </a:endParaRPr>
        </a:p>
        <a:p>
          <a:pPr rtl="0"/>
          <a:r>
            <a:rPr lang="es-CO" sz="1100" b="1" dirty="0" smtClean="0">
              <a:solidFill>
                <a:srgbClr val="0070C0"/>
              </a:solidFill>
            </a:rPr>
            <a:t>TIPS UTILIZADOS EN LA EXPORTACION CONTABLE</a:t>
          </a:r>
        </a:p>
        <a:p>
          <a:pPr rtl="0"/>
          <a:r>
            <a:rPr lang="es-CO" sz="1100" b="1" dirty="0" smtClean="0">
              <a:solidFill>
                <a:srgbClr val="0070C0"/>
              </a:solidFill>
            </a:rPr>
            <a:t>Caso 4-. COMO SEPARAR LAS COLUMNAS DE LAS CUENTAS EN DEBITO Y CREDITO, en un archivo plano</a:t>
          </a:r>
        </a:p>
        <a:p>
          <a:r>
            <a:rPr lang="es-CO" sz="1100" b="1" dirty="0" smtClean="0">
              <a:solidFill>
                <a:srgbClr val="0070C0"/>
              </a:solidFill>
            </a:rPr>
            <a:t>Ejemplo 1: Para que el archivo plano quede así:</a:t>
          </a:r>
        </a:p>
        <a:p>
          <a:r>
            <a:rPr lang="es-CO" sz="1100" b="1" dirty="0" smtClean="0">
              <a:solidFill>
                <a:srgbClr val="0070C0"/>
              </a:solidFill>
            </a:rPr>
            <a:t>Nit			Debito		Crédito		Valor db            valor cr</a:t>
          </a:r>
        </a:p>
        <a:p>
          <a:r>
            <a:rPr lang="es-CO" sz="1100" b="1" dirty="0" smtClean="0">
              <a:solidFill>
                <a:srgbClr val="0070C0"/>
              </a:solidFill>
            </a:rPr>
            <a:t>xxxxxxxx		25200101			$100.000</a:t>
          </a:r>
        </a:p>
        <a:p>
          <a:r>
            <a:rPr lang="es-CO" sz="1100" b="1" dirty="0" smtClean="0">
              <a:solidFill>
                <a:srgbClr val="0070C0"/>
              </a:solidFill>
            </a:rPr>
            <a:t>xxxxxxxx				510506		                          $100.000</a:t>
          </a:r>
        </a:p>
        <a:p>
          <a:endParaRPr lang="es-CO" sz="1100" b="1" dirty="0" smtClean="0">
            <a:solidFill>
              <a:srgbClr val="0070C0"/>
            </a:solidFill>
          </a:endParaRPr>
        </a:p>
        <a:p>
          <a:r>
            <a:rPr lang="es-CO" sz="1100" b="1" dirty="0" smtClean="0">
              <a:solidFill>
                <a:srgbClr val="0070C0"/>
              </a:solidFill>
            </a:rPr>
            <a:t>En la política de Exportación, identifique dos campos uno como Debito y otro Como Crédito.</a:t>
          </a:r>
        </a:p>
        <a:p>
          <a:endParaRPr lang="es-CO" sz="1100" b="1" dirty="0" smtClean="0">
            <a:solidFill>
              <a:srgbClr val="0070C0"/>
            </a:solidFill>
          </a:endParaRPr>
        </a:p>
        <a:p>
          <a:r>
            <a:rPr lang="es-CO" sz="1100" b="1" dirty="0" smtClean="0">
              <a:solidFill>
                <a:srgbClr val="0070C0"/>
              </a:solidFill>
            </a:rPr>
            <a:t>En el campo CUENTAD, en la Descripción del Campo se pone ctadebito.</a:t>
          </a:r>
        </a:p>
        <a:p>
          <a:endParaRPr lang="es-CO" sz="1100" b="1" dirty="0" smtClean="0">
            <a:solidFill>
              <a:srgbClr val="0070C0"/>
            </a:solidFill>
          </a:endParaRPr>
        </a:p>
        <a:p>
          <a:r>
            <a:rPr lang="es-CO" sz="1100" b="1" dirty="0" smtClean="0">
              <a:solidFill>
                <a:srgbClr val="0070C0"/>
              </a:solidFill>
            </a:rPr>
            <a:t>POLITCA	CNS	NOM_CAMPO	DESCRIPCION	CAMPO_REL</a:t>
          </a:r>
        </a:p>
        <a:p>
          <a:r>
            <a:rPr lang="es-CO" sz="1100" b="1" dirty="0" smtClean="0">
              <a:solidFill>
                <a:srgbClr val="0070C0"/>
              </a:solidFill>
            </a:rPr>
            <a:t>EXPCP	95	CUENTAD	CUENTA ctadebito		COD_CONTABLE </a:t>
          </a:r>
        </a:p>
        <a:p>
          <a:endParaRPr lang="es-CO" sz="1100" b="1" dirty="0" smtClean="0">
            <a:solidFill>
              <a:srgbClr val="0070C0"/>
            </a:solidFill>
          </a:endParaRPr>
        </a:p>
        <a:p>
          <a:r>
            <a:rPr lang="es-CO" sz="1100" b="1" dirty="0" smtClean="0">
              <a:solidFill>
                <a:srgbClr val="0070C0"/>
              </a:solidFill>
            </a:rPr>
            <a:t>En el campo CUENTAC, en la Descripción del Campo se pone ctacredito.</a:t>
          </a:r>
        </a:p>
        <a:p>
          <a:endParaRPr lang="es-CO" sz="1100" b="1" dirty="0" smtClean="0">
            <a:solidFill>
              <a:srgbClr val="0070C0"/>
            </a:solidFill>
          </a:endParaRPr>
        </a:p>
        <a:p>
          <a:endParaRPr lang="es-CO" sz="1100" b="1" dirty="0" smtClean="0">
            <a:solidFill>
              <a:srgbClr val="0070C0"/>
            </a:solidFill>
          </a:endParaRPr>
        </a:p>
        <a:p>
          <a:pPr rtl="0"/>
          <a:endParaRPr lang="es-CO" sz="1600" b="0" dirty="0" smtClean="0">
            <a:solidFill>
              <a:srgbClr val="0070C0"/>
            </a:solidFill>
          </a:endParaRPr>
        </a:p>
        <a:p>
          <a:pPr rtl="0"/>
          <a:endParaRPr lang="es-CO" sz="1300" dirty="0" smtClean="0">
            <a:solidFill>
              <a:srgbClr val="0070C0"/>
            </a:solidFill>
          </a:endParaRPr>
        </a:p>
        <a:p>
          <a:pPr rtl="0"/>
          <a:endParaRPr lang="es-CO" sz="1300" dirty="0" smtClean="0">
            <a:solidFill>
              <a:srgbClr val="0070C0"/>
            </a:solidFill>
          </a:endParaRPr>
        </a:p>
        <a:p>
          <a:pPr algn="just" rtl="0"/>
          <a:endParaRPr lang="es-ES" sz="1300" dirty="0">
            <a:solidFill>
              <a:srgbClr val="0070C0"/>
            </a:solidFill>
          </a:endParaRPr>
        </a:p>
      </dgm:t>
    </dgm:pt>
    <dgm:pt modelId="{50CCF748-5EFF-4EA3-95D3-9F257C6C4AC0}" type="parTrans" cxnId="{33F46ED4-240E-4CAA-A3DA-FAB89CA1EF53}">
      <dgm:prSet/>
      <dgm:spPr/>
      <dgm:t>
        <a:bodyPr/>
        <a:lstStyle/>
        <a:p>
          <a:endParaRPr lang="es-ES"/>
        </a:p>
      </dgm:t>
    </dgm:pt>
    <dgm:pt modelId="{E6440E2D-495F-459A-8586-47D8F72B6296}" type="sibTrans" cxnId="{33F46ED4-240E-4CAA-A3DA-FAB89CA1EF53}">
      <dgm:prSet/>
      <dgm:spPr/>
      <dgm:t>
        <a:bodyPr/>
        <a:lstStyle/>
        <a:p>
          <a:endParaRPr lang="es-ES"/>
        </a:p>
      </dgm:t>
    </dgm:pt>
    <dgm:pt modelId="{CEEA6EA6-FEFC-4C17-975F-B8B15BE2657C}" type="pres">
      <dgm:prSet presAssocID="{C0438F28-DF09-46BF-8630-561CC8A19474}" presName="Name0" presStyleCnt="0">
        <dgm:presLayoutVars>
          <dgm:chMax val="7"/>
          <dgm:dir/>
          <dgm:animLvl val="lvl"/>
          <dgm:resizeHandles val="exact"/>
        </dgm:presLayoutVars>
      </dgm:prSet>
      <dgm:spPr/>
      <dgm:t>
        <a:bodyPr/>
        <a:lstStyle/>
        <a:p>
          <a:endParaRPr lang="es-ES"/>
        </a:p>
      </dgm:t>
    </dgm:pt>
    <dgm:pt modelId="{C474BD10-C077-4086-8F25-AD7D806F4266}" type="pres">
      <dgm:prSet presAssocID="{47DABA58-9DF0-4CA6-99D2-FAC5056A44B8}" presName="circle1" presStyleLbl="node1" presStyleIdx="0" presStyleCnt="1" custLinFactNeighborX="-23213"/>
      <dgm:spPr/>
    </dgm:pt>
    <dgm:pt modelId="{BB4D9C72-B1E0-4591-AB86-A63C7B35BF56}" type="pres">
      <dgm:prSet presAssocID="{47DABA58-9DF0-4CA6-99D2-FAC5056A44B8}" presName="space" presStyleCnt="0"/>
      <dgm:spPr/>
    </dgm:pt>
    <dgm:pt modelId="{20D31AD1-864B-407F-A0B7-AEA8D7885CE2}" type="pres">
      <dgm:prSet presAssocID="{47DABA58-9DF0-4CA6-99D2-FAC5056A44B8}" presName="rect1" presStyleLbl="alignAcc1" presStyleIdx="0" presStyleCnt="1" custLinFactNeighborX="-12277"/>
      <dgm:spPr/>
      <dgm:t>
        <a:bodyPr/>
        <a:lstStyle/>
        <a:p>
          <a:endParaRPr lang="es-ES"/>
        </a:p>
      </dgm:t>
    </dgm:pt>
    <dgm:pt modelId="{F6CA36DD-5C39-4C5B-A2C9-05DB02FFBBA7}" type="pres">
      <dgm:prSet presAssocID="{47DABA58-9DF0-4CA6-99D2-FAC5056A44B8}" presName="rect1ParTxNoCh" presStyleLbl="alignAcc1" presStyleIdx="0" presStyleCnt="1">
        <dgm:presLayoutVars>
          <dgm:chMax val="1"/>
          <dgm:bulletEnabled val="1"/>
        </dgm:presLayoutVars>
      </dgm:prSet>
      <dgm:spPr/>
      <dgm:t>
        <a:bodyPr/>
        <a:lstStyle/>
        <a:p>
          <a:endParaRPr lang="es-ES"/>
        </a:p>
      </dgm:t>
    </dgm:pt>
  </dgm:ptLst>
  <dgm:cxnLst>
    <dgm:cxn modelId="{33F46ED4-240E-4CAA-A3DA-FAB89CA1EF53}" srcId="{C0438F28-DF09-46BF-8630-561CC8A19474}" destId="{47DABA58-9DF0-4CA6-99D2-FAC5056A44B8}" srcOrd="0" destOrd="0" parTransId="{50CCF748-5EFF-4EA3-95D3-9F257C6C4AC0}" sibTransId="{E6440E2D-495F-459A-8586-47D8F72B6296}"/>
    <dgm:cxn modelId="{E8028E05-6B83-4C6B-AA19-DF82B221B650}" type="presOf" srcId="{C0438F28-DF09-46BF-8630-561CC8A19474}" destId="{CEEA6EA6-FEFC-4C17-975F-B8B15BE2657C}" srcOrd="0" destOrd="0" presId="urn:microsoft.com/office/officeart/2005/8/layout/target3"/>
    <dgm:cxn modelId="{6CFFE176-DA2F-4299-AB55-C87BBDB5D4C8}" type="presOf" srcId="{47DABA58-9DF0-4CA6-99D2-FAC5056A44B8}" destId="{F6CA36DD-5C39-4C5B-A2C9-05DB02FFBBA7}" srcOrd="1" destOrd="0" presId="urn:microsoft.com/office/officeart/2005/8/layout/target3"/>
    <dgm:cxn modelId="{917C0098-BAC9-46AB-A030-283E38F39C9E}" type="presOf" srcId="{47DABA58-9DF0-4CA6-99D2-FAC5056A44B8}" destId="{20D31AD1-864B-407F-A0B7-AEA8D7885CE2}" srcOrd="0" destOrd="0" presId="urn:microsoft.com/office/officeart/2005/8/layout/target3"/>
    <dgm:cxn modelId="{F3449BD1-6896-40B4-ABE0-8953A22184C2}" type="presParOf" srcId="{CEEA6EA6-FEFC-4C17-975F-B8B15BE2657C}" destId="{C474BD10-C077-4086-8F25-AD7D806F4266}" srcOrd="0" destOrd="0" presId="urn:microsoft.com/office/officeart/2005/8/layout/target3"/>
    <dgm:cxn modelId="{B5E5E683-FA2B-4C31-8093-AE3128F02F4F}" type="presParOf" srcId="{CEEA6EA6-FEFC-4C17-975F-B8B15BE2657C}" destId="{BB4D9C72-B1E0-4591-AB86-A63C7B35BF56}" srcOrd="1" destOrd="0" presId="urn:microsoft.com/office/officeart/2005/8/layout/target3"/>
    <dgm:cxn modelId="{7A26EACB-B21A-4555-8F6D-02D13C14493A}" type="presParOf" srcId="{CEEA6EA6-FEFC-4C17-975F-B8B15BE2657C}" destId="{20D31AD1-864B-407F-A0B7-AEA8D7885CE2}" srcOrd="2" destOrd="0" presId="urn:microsoft.com/office/officeart/2005/8/layout/target3"/>
    <dgm:cxn modelId="{6CA1ECA2-C95F-4215-9C06-E92D5B5AF419}" type="presParOf" srcId="{CEEA6EA6-FEFC-4C17-975F-B8B15BE2657C}" destId="{F6CA36DD-5C39-4C5B-A2C9-05DB02FFBBA7}" srcOrd="3"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FC37DD-3A3C-4920-8305-BB66937297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59C8CC39-25C5-4D71-BF7C-EAD305D492BB}">
      <dgm:prSet/>
      <dgm:spPr/>
      <dgm:t>
        <a:bodyPr/>
        <a:lstStyle/>
        <a:p>
          <a:pPr algn="ctr" rtl="0"/>
          <a:r>
            <a:rPr lang="es-CO" b="1" dirty="0" smtClean="0"/>
            <a:t>CONTABILIZACION NOMINA</a:t>
          </a:r>
          <a:endParaRPr lang="es-ES" b="1" dirty="0"/>
        </a:p>
      </dgm:t>
    </dgm:pt>
    <dgm:pt modelId="{22C0E781-43EC-4B9F-99C3-6EB356F1CDD0}" type="parTrans" cxnId="{F57637A1-33D4-42C2-AAA5-2BB20B7DC036}">
      <dgm:prSet/>
      <dgm:spPr/>
      <dgm:t>
        <a:bodyPr/>
        <a:lstStyle/>
        <a:p>
          <a:endParaRPr lang="es-ES"/>
        </a:p>
      </dgm:t>
    </dgm:pt>
    <dgm:pt modelId="{789BE897-4BB1-4173-9445-F2492F7162AE}" type="sibTrans" cxnId="{F57637A1-33D4-42C2-AAA5-2BB20B7DC036}">
      <dgm:prSet/>
      <dgm:spPr/>
      <dgm:t>
        <a:bodyPr/>
        <a:lstStyle/>
        <a:p>
          <a:endParaRPr lang="es-ES"/>
        </a:p>
      </dgm:t>
    </dgm:pt>
    <dgm:pt modelId="{89DB25A2-EDE0-4421-B9B7-8F7D54A1C6F3}" type="pres">
      <dgm:prSet presAssocID="{5DFC37DD-3A3C-4920-8305-BB66937297C3}" presName="linear" presStyleCnt="0">
        <dgm:presLayoutVars>
          <dgm:animLvl val="lvl"/>
          <dgm:resizeHandles val="exact"/>
        </dgm:presLayoutVars>
      </dgm:prSet>
      <dgm:spPr/>
      <dgm:t>
        <a:bodyPr/>
        <a:lstStyle/>
        <a:p>
          <a:endParaRPr lang="es-ES"/>
        </a:p>
      </dgm:t>
    </dgm:pt>
    <dgm:pt modelId="{B6EC1470-3545-4E11-AB94-9F06172350A1}" type="pres">
      <dgm:prSet presAssocID="{59C8CC39-25C5-4D71-BF7C-EAD305D492BB}" presName="parentText" presStyleLbl="node1" presStyleIdx="0" presStyleCnt="1" custLinFactNeighborY="1822">
        <dgm:presLayoutVars>
          <dgm:chMax val="0"/>
          <dgm:bulletEnabled val="1"/>
        </dgm:presLayoutVars>
      </dgm:prSet>
      <dgm:spPr/>
      <dgm:t>
        <a:bodyPr/>
        <a:lstStyle/>
        <a:p>
          <a:endParaRPr lang="es-ES"/>
        </a:p>
      </dgm:t>
    </dgm:pt>
  </dgm:ptLst>
  <dgm:cxnLst>
    <dgm:cxn modelId="{F57637A1-33D4-42C2-AAA5-2BB20B7DC036}" srcId="{5DFC37DD-3A3C-4920-8305-BB66937297C3}" destId="{59C8CC39-25C5-4D71-BF7C-EAD305D492BB}" srcOrd="0" destOrd="0" parTransId="{22C0E781-43EC-4B9F-99C3-6EB356F1CDD0}" sibTransId="{789BE897-4BB1-4173-9445-F2492F7162AE}"/>
    <dgm:cxn modelId="{28CEB4F3-B3A3-426B-B2AB-5A4C23AEDFE2}" type="presOf" srcId="{59C8CC39-25C5-4D71-BF7C-EAD305D492BB}" destId="{B6EC1470-3545-4E11-AB94-9F06172350A1}" srcOrd="0" destOrd="0" presId="urn:microsoft.com/office/officeart/2005/8/layout/vList2"/>
    <dgm:cxn modelId="{4F6B5EB4-A151-4A0F-8DA1-D7C62F5949EC}" type="presOf" srcId="{5DFC37DD-3A3C-4920-8305-BB66937297C3}" destId="{89DB25A2-EDE0-4421-B9B7-8F7D54A1C6F3}" srcOrd="0" destOrd="0" presId="urn:microsoft.com/office/officeart/2005/8/layout/vList2"/>
    <dgm:cxn modelId="{94D27159-A8DB-406D-AF2F-FEB89E4D1C0B}" type="presParOf" srcId="{89DB25A2-EDE0-4421-B9B7-8F7D54A1C6F3}" destId="{B6EC1470-3545-4E11-AB94-9F06172350A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438F28-DF09-46BF-8630-561CC8A1947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S"/>
        </a:p>
      </dgm:t>
    </dgm:pt>
    <dgm:pt modelId="{47DABA58-9DF0-4CA6-99D2-FAC5056A44B8}">
      <dgm:prSet/>
      <dgm:spPr/>
      <dgm:t>
        <a:bodyPr/>
        <a:lstStyle/>
        <a:p>
          <a:pPr algn="just" rtl="0"/>
          <a:r>
            <a:rPr lang="es-CO" dirty="0" smtClean="0">
              <a:solidFill>
                <a:srgbClr val="0070C0"/>
              </a:solidFill>
            </a:rPr>
            <a:t>Una vez </a:t>
          </a:r>
          <a:r>
            <a:rPr lang="es-CO" dirty="0" smtClean="0">
              <a:solidFill>
                <a:srgbClr val="0070C0"/>
              </a:solidFill>
              <a:hlinkClick xmlns:r="http://schemas.openxmlformats.org/officeDocument/2006/relationships" r:id="rId1"/>
            </a:rPr>
            <a:t>liquidada la nómina</a:t>
          </a:r>
          <a:r>
            <a:rPr lang="es-CO" dirty="0" smtClean="0">
              <a:solidFill>
                <a:srgbClr val="0070C0"/>
              </a:solidFill>
            </a:rPr>
            <a:t>, se debe contabilizar cada uno de los conceptos determinados. Para la contabilización de la nómina, utilizaremos los valores determinados en la liquidación de esta. En el proceso de contabilización se utilizaran los siguientes grupos de cuentas.</a:t>
          </a:r>
        </a:p>
        <a:p>
          <a:pPr algn="just"/>
          <a:r>
            <a:rPr lang="es-CO" dirty="0" smtClean="0">
              <a:solidFill>
                <a:srgbClr val="0070C0"/>
              </a:solidFill>
            </a:rPr>
            <a:t>1105 </a:t>
          </a:r>
          <a:r>
            <a:rPr lang="es-CO" dirty="0" smtClean="0">
              <a:solidFill>
                <a:srgbClr val="0070C0"/>
              </a:solidFill>
            </a:rPr>
            <a:t>(Bancos</a:t>
          </a:r>
          <a:r>
            <a:rPr lang="es-CO" dirty="0" smtClean="0">
              <a:solidFill>
                <a:srgbClr val="0070C0"/>
              </a:solidFill>
            </a:rPr>
            <a:t>).</a:t>
          </a:r>
        </a:p>
        <a:p>
          <a:pPr algn="just"/>
          <a:r>
            <a:rPr lang="es-CO" dirty="0" smtClean="0">
              <a:solidFill>
                <a:srgbClr val="0070C0"/>
              </a:solidFill>
            </a:rPr>
            <a:t>2370 (Retenciones y aportes de nómina).</a:t>
          </a:r>
        </a:p>
        <a:p>
          <a:pPr algn="just"/>
          <a:r>
            <a:rPr lang="es-CO" dirty="0" smtClean="0">
              <a:solidFill>
                <a:srgbClr val="0070C0"/>
              </a:solidFill>
            </a:rPr>
            <a:t>2505 (Salarios Por Pagar)</a:t>
          </a:r>
          <a:endParaRPr lang="es-CO" dirty="0" smtClean="0">
            <a:solidFill>
              <a:srgbClr val="0070C0"/>
            </a:solidFill>
          </a:endParaRPr>
        </a:p>
        <a:p>
          <a:pPr algn="just"/>
          <a:r>
            <a:rPr lang="es-CO" dirty="0" smtClean="0">
              <a:solidFill>
                <a:srgbClr val="0070C0"/>
              </a:solidFill>
            </a:rPr>
            <a:t>2610 </a:t>
          </a:r>
          <a:r>
            <a:rPr lang="es-CO" dirty="0" smtClean="0">
              <a:solidFill>
                <a:srgbClr val="0070C0"/>
              </a:solidFill>
            </a:rPr>
            <a:t>(Provisiones para obligaciones laborales).</a:t>
          </a:r>
        </a:p>
        <a:p>
          <a:pPr algn="just"/>
          <a:r>
            <a:rPr lang="es-CO" dirty="0" smtClean="0">
              <a:solidFill>
                <a:srgbClr val="0070C0"/>
              </a:solidFill>
            </a:rPr>
            <a:t>5105 (Gastos de personal).</a:t>
          </a:r>
          <a:endParaRPr lang="es-ES" dirty="0">
            <a:solidFill>
              <a:srgbClr val="0070C0"/>
            </a:solidFill>
          </a:endParaRPr>
        </a:p>
      </dgm:t>
    </dgm:pt>
    <dgm:pt modelId="{50CCF748-5EFF-4EA3-95D3-9F257C6C4AC0}" type="parTrans" cxnId="{33F46ED4-240E-4CAA-A3DA-FAB89CA1EF53}">
      <dgm:prSet/>
      <dgm:spPr/>
      <dgm:t>
        <a:bodyPr/>
        <a:lstStyle/>
        <a:p>
          <a:endParaRPr lang="es-ES"/>
        </a:p>
      </dgm:t>
    </dgm:pt>
    <dgm:pt modelId="{E6440E2D-495F-459A-8586-47D8F72B6296}" type="sibTrans" cxnId="{33F46ED4-240E-4CAA-A3DA-FAB89CA1EF53}">
      <dgm:prSet/>
      <dgm:spPr/>
      <dgm:t>
        <a:bodyPr/>
        <a:lstStyle/>
        <a:p>
          <a:endParaRPr lang="es-ES"/>
        </a:p>
      </dgm:t>
    </dgm:pt>
    <dgm:pt modelId="{CEEA6EA6-FEFC-4C17-975F-B8B15BE2657C}" type="pres">
      <dgm:prSet presAssocID="{C0438F28-DF09-46BF-8630-561CC8A19474}" presName="Name0" presStyleCnt="0">
        <dgm:presLayoutVars>
          <dgm:chMax val="7"/>
          <dgm:dir/>
          <dgm:animLvl val="lvl"/>
          <dgm:resizeHandles val="exact"/>
        </dgm:presLayoutVars>
      </dgm:prSet>
      <dgm:spPr/>
      <dgm:t>
        <a:bodyPr/>
        <a:lstStyle/>
        <a:p>
          <a:endParaRPr lang="es-ES"/>
        </a:p>
      </dgm:t>
    </dgm:pt>
    <dgm:pt modelId="{C474BD10-C077-4086-8F25-AD7D806F4266}" type="pres">
      <dgm:prSet presAssocID="{47DABA58-9DF0-4CA6-99D2-FAC5056A44B8}" presName="circle1" presStyleLbl="node1" presStyleIdx="0" presStyleCnt="1" custLinFactNeighborX="-23213"/>
      <dgm:spPr/>
    </dgm:pt>
    <dgm:pt modelId="{BB4D9C72-B1E0-4591-AB86-A63C7B35BF56}" type="pres">
      <dgm:prSet presAssocID="{47DABA58-9DF0-4CA6-99D2-FAC5056A44B8}" presName="space" presStyleCnt="0"/>
      <dgm:spPr/>
    </dgm:pt>
    <dgm:pt modelId="{20D31AD1-864B-407F-A0B7-AEA8D7885CE2}" type="pres">
      <dgm:prSet presAssocID="{47DABA58-9DF0-4CA6-99D2-FAC5056A44B8}" presName="rect1" presStyleLbl="alignAcc1" presStyleIdx="0" presStyleCnt="1" custLinFactNeighborX="-12781" custLinFactNeighborY="858"/>
      <dgm:spPr/>
      <dgm:t>
        <a:bodyPr/>
        <a:lstStyle/>
        <a:p>
          <a:endParaRPr lang="es-ES"/>
        </a:p>
      </dgm:t>
    </dgm:pt>
    <dgm:pt modelId="{F6CA36DD-5C39-4C5B-A2C9-05DB02FFBBA7}" type="pres">
      <dgm:prSet presAssocID="{47DABA58-9DF0-4CA6-99D2-FAC5056A44B8}" presName="rect1ParTxNoCh" presStyleLbl="alignAcc1" presStyleIdx="0" presStyleCnt="1">
        <dgm:presLayoutVars>
          <dgm:chMax val="1"/>
          <dgm:bulletEnabled val="1"/>
        </dgm:presLayoutVars>
      </dgm:prSet>
      <dgm:spPr/>
      <dgm:t>
        <a:bodyPr/>
        <a:lstStyle/>
        <a:p>
          <a:endParaRPr lang="es-ES"/>
        </a:p>
      </dgm:t>
    </dgm:pt>
  </dgm:ptLst>
  <dgm:cxnLst>
    <dgm:cxn modelId="{D3AD0A21-1B13-4688-9F00-88951C68B778}" type="presOf" srcId="{C0438F28-DF09-46BF-8630-561CC8A19474}" destId="{CEEA6EA6-FEFC-4C17-975F-B8B15BE2657C}" srcOrd="0" destOrd="0" presId="urn:microsoft.com/office/officeart/2005/8/layout/target3"/>
    <dgm:cxn modelId="{33F46ED4-240E-4CAA-A3DA-FAB89CA1EF53}" srcId="{C0438F28-DF09-46BF-8630-561CC8A19474}" destId="{47DABA58-9DF0-4CA6-99D2-FAC5056A44B8}" srcOrd="0" destOrd="0" parTransId="{50CCF748-5EFF-4EA3-95D3-9F257C6C4AC0}" sibTransId="{E6440E2D-495F-459A-8586-47D8F72B6296}"/>
    <dgm:cxn modelId="{8C277348-93FA-4BE3-82F5-2ED2F48845DC}" type="presOf" srcId="{47DABA58-9DF0-4CA6-99D2-FAC5056A44B8}" destId="{F6CA36DD-5C39-4C5B-A2C9-05DB02FFBBA7}" srcOrd="1" destOrd="0" presId="urn:microsoft.com/office/officeart/2005/8/layout/target3"/>
    <dgm:cxn modelId="{9A878EE4-D29B-4614-8D5C-4CFD97EA0349}" type="presOf" srcId="{47DABA58-9DF0-4CA6-99D2-FAC5056A44B8}" destId="{20D31AD1-864B-407F-A0B7-AEA8D7885CE2}" srcOrd="0" destOrd="0" presId="urn:microsoft.com/office/officeart/2005/8/layout/target3"/>
    <dgm:cxn modelId="{37953104-FE83-45E0-ABB1-10E74739AB8D}" type="presParOf" srcId="{CEEA6EA6-FEFC-4C17-975F-B8B15BE2657C}" destId="{C474BD10-C077-4086-8F25-AD7D806F4266}" srcOrd="0" destOrd="0" presId="urn:microsoft.com/office/officeart/2005/8/layout/target3"/>
    <dgm:cxn modelId="{54B92C6F-8A1C-4DF1-A797-4BE2FE1F3347}" type="presParOf" srcId="{CEEA6EA6-FEFC-4C17-975F-B8B15BE2657C}" destId="{BB4D9C72-B1E0-4591-AB86-A63C7B35BF56}" srcOrd="1" destOrd="0" presId="urn:microsoft.com/office/officeart/2005/8/layout/target3"/>
    <dgm:cxn modelId="{F8BA7413-A6E5-45EB-8B10-7488C2CCD664}" type="presParOf" srcId="{CEEA6EA6-FEFC-4C17-975F-B8B15BE2657C}" destId="{20D31AD1-864B-407F-A0B7-AEA8D7885CE2}" srcOrd="2" destOrd="0" presId="urn:microsoft.com/office/officeart/2005/8/layout/target3"/>
    <dgm:cxn modelId="{5FD64DAF-8A9F-435C-9B92-AA512A98F2CD}" type="presParOf" srcId="{CEEA6EA6-FEFC-4C17-975F-B8B15BE2657C}" destId="{F6CA36DD-5C39-4C5B-A2C9-05DB02FFBBA7}" srcOrd="3"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FC37DD-3A3C-4920-8305-BB66937297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59C8CC39-25C5-4D71-BF7C-EAD305D492BB}">
      <dgm:prSet/>
      <dgm:spPr/>
      <dgm:t>
        <a:bodyPr/>
        <a:lstStyle/>
        <a:p>
          <a:pPr algn="ctr" rtl="0"/>
          <a:r>
            <a:rPr lang="es-CO" b="1" dirty="0" smtClean="0"/>
            <a:t>CONTABILIZACION NOMINA</a:t>
          </a:r>
          <a:endParaRPr lang="es-ES" b="1" dirty="0"/>
        </a:p>
      </dgm:t>
    </dgm:pt>
    <dgm:pt modelId="{22C0E781-43EC-4B9F-99C3-6EB356F1CDD0}" type="parTrans" cxnId="{F57637A1-33D4-42C2-AAA5-2BB20B7DC036}">
      <dgm:prSet/>
      <dgm:spPr/>
      <dgm:t>
        <a:bodyPr/>
        <a:lstStyle/>
        <a:p>
          <a:endParaRPr lang="es-ES"/>
        </a:p>
      </dgm:t>
    </dgm:pt>
    <dgm:pt modelId="{789BE897-4BB1-4173-9445-F2492F7162AE}" type="sibTrans" cxnId="{F57637A1-33D4-42C2-AAA5-2BB20B7DC036}">
      <dgm:prSet/>
      <dgm:spPr/>
      <dgm:t>
        <a:bodyPr/>
        <a:lstStyle/>
        <a:p>
          <a:endParaRPr lang="es-ES"/>
        </a:p>
      </dgm:t>
    </dgm:pt>
    <dgm:pt modelId="{89DB25A2-EDE0-4421-B9B7-8F7D54A1C6F3}" type="pres">
      <dgm:prSet presAssocID="{5DFC37DD-3A3C-4920-8305-BB66937297C3}" presName="linear" presStyleCnt="0">
        <dgm:presLayoutVars>
          <dgm:animLvl val="lvl"/>
          <dgm:resizeHandles val="exact"/>
        </dgm:presLayoutVars>
      </dgm:prSet>
      <dgm:spPr/>
      <dgm:t>
        <a:bodyPr/>
        <a:lstStyle/>
        <a:p>
          <a:endParaRPr lang="es-ES"/>
        </a:p>
      </dgm:t>
    </dgm:pt>
    <dgm:pt modelId="{B6EC1470-3545-4E11-AB94-9F06172350A1}" type="pres">
      <dgm:prSet presAssocID="{59C8CC39-25C5-4D71-BF7C-EAD305D492BB}" presName="parentText" presStyleLbl="node1" presStyleIdx="0" presStyleCnt="1" custLinFactNeighborY="1822">
        <dgm:presLayoutVars>
          <dgm:chMax val="0"/>
          <dgm:bulletEnabled val="1"/>
        </dgm:presLayoutVars>
      </dgm:prSet>
      <dgm:spPr/>
      <dgm:t>
        <a:bodyPr/>
        <a:lstStyle/>
        <a:p>
          <a:endParaRPr lang="es-ES"/>
        </a:p>
      </dgm:t>
    </dgm:pt>
  </dgm:ptLst>
  <dgm:cxnLst>
    <dgm:cxn modelId="{F57637A1-33D4-42C2-AAA5-2BB20B7DC036}" srcId="{5DFC37DD-3A3C-4920-8305-BB66937297C3}" destId="{59C8CC39-25C5-4D71-BF7C-EAD305D492BB}" srcOrd="0" destOrd="0" parTransId="{22C0E781-43EC-4B9F-99C3-6EB356F1CDD0}" sibTransId="{789BE897-4BB1-4173-9445-F2492F7162AE}"/>
    <dgm:cxn modelId="{1EFD4342-F9FA-4074-A289-0E83EB56B5DC}" type="presOf" srcId="{5DFC37DD-3A3C-4920-8305-BB66937297C3}" destId="{89DB25A2-EDE0-4421-B9B7-8F7D54A1C6F3}" srcOrd="0" destOrd="0" presId="urn:microsoft.com/office/officeart/2005/8/layout/vList2"/>
    <dgm:cxn modelId="{9FFB5AF4-8D7F-496F-AF11-0EA0AD52FD14}" type="presOf" srcId="{59C8CC39-25C5-4D71-BF7C-EAD305D492BB}" destId="{B6EC1470-3545-4E11-AB94-9F06172350A1}" srcOrd="0" destOrd="0" presId="urn:microsoft.com/office/officeart/2005/8/layout/vList2"/>
    <dgm:cxn modelId="{5ECEFA77-2FA8-47ED-B466-9CFB69CD54A1}" type="presParOf" srcId="{89DB25A2-EDE0-4421-B9B7-8F7D54A1C6F3}" destId="{B6EC1470-3545-4E11-AB94-9F06172350A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438F28-DF09-46BF-8630-561CC8A1947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S"/>
        </a:p>
      </dgm:t>
    </dgm:pt>
    <dgm:pt modelId="{47DABA58-9DF0-4CA6-99D2-FAC5056A44B8}">
      <dgm:prSet/>
      <dgm:spPr/>
      <dgm:t>
        <a:bodyPr/>
        <a:lstStyle/>
        <a:p>
          <a:pPr algn="just" rtl="0"/>
          <a:r>
            <a:rPr lang="es-CO" dirty="0" smtClean="0">
              <a:solidFill>
                <a:srgbClr val="0070C0"/>
              </a:solidFill>
            </a:rPr>
            <a:t>En el caso que haya lugar a practicarle </a:t>
          </a:r>
          <a:r>
            <a:rPr lang="es-CO" dirty="0" smtClean="0">
              <a:solidFill>
                <a:srgbClr val="0070C0"/>
              </a:solidFill>
              <a:hlinkClick xmlns:r="http://schemas.openxmlformats.org/officeDocument/2006/relationships" r:id="rId1"/>
            </a:rPr>
            <a:t>retención por salarios</a:t>
          </a:r>
          <a:r>
            <a:rPr lang="es-CO" dirty="0" smtClean="0">
              <a:solidFill>
                <a:srgbClr val="0070C0"/>
              </a:solidFill>
            </a:rPr>
            <a:t> a un empleado, el valor de la retención se deduce del total devengado y se contabiliza con un crédito a la cuenta 236505.</a:t>
          </a:r>
        </a:p>
        <a:p>
          <a:pPr algn="just"/>
          <a:r>
            <a:rPr lang="es-CO" dirty="0" smtClean="0">
              <a:solidFill>
                <a:srgbClr val="0070C0"/>
              </a:solidFill>
            </a:rPr>
            <a:t>Igual se deduce del total devengado los embargos judiciales, libranzas, aportes a Cooperativas y fondos y demás descuentos que deba hacer la empresa al empleado. Estos conceptos se contabilizan en la respectiva subcuenta de la cuenta 2370</a:t>
          </a:r>
          <a:endParaRPr lang="es-ES" dirty="0">
            <a:solidFill>
              <a:srgbClr val="0070C0"/>
            </a:solidFill>
          </a:endParaRPr>
        </a:p>
      </dgm:t>
    </dgm:pt>
    <dgm:pt modelId="{50CCF748-5EFF-4EA3-95D3-9F257C6C4AC0}" type="parTrans" cxnId="{33F46ED4-240E-4CAA-A3DA-FAB89CA1EF53}">
      <dgm:prSet/>
      <dgm:spPr/>
      <dgm:t>
        <a:bodyPr/>
        <a:lstStyle/>
        <a:p>
          <a:endParaRPr lang="es-ES"/>
        </a:p>
      </dgm:t>
    </dgm:pt>
    <dgm:pt modelId="{E6440E2D-495F-459A-8586-47D8F72B6296}" type="sibTrans" cxnId="{33F46ED4-240E-4CAA-A3DA-FAB89CA1EF53}">
      <dgm:prSet/>
      <dgm:spPr/>
      <dgm:t>
        <a:bodyPr/>
        <a:lstStyle/>
        <a:p>
          <a:endParaRPr lang="es-ES"/>
        </a:p>
      </dgm:t>
    </dgm:pt>
    <dgm:pt modelId="{CEEA6EA6-FEFC-4C17-975F-B8B15BE2657C}" type="pres">
      <dgm:prSet presAssocID="{C0438F28-DF09-46BF-8630-561CC8A19474}" presName="Name0" presStyleCnt="0">
        <dgm:presLayoutVars>
          <dgm:chMax val="7"/>
          <dgm:dir/>
          <dgm:animLvl val="lvl"/>
          <dgm:resizeHandles val="exact"/>
        </dgm:presLayoutVars>
      </dgm:prSet>
      <dgm:spPr/>
      <dgm:t>
        <a:bodyPr/>
        <a:lstStyle/>
        <a:p>
          <a:endParaRPr lang="es-ES"/>
        </a:p>
      </dgm:t>
    </dgm:pt>
    <dgm:pt modelId="{C474BD10-C077-4086-8F25-AD7D806F4266}" type="pres">
      <dgm:prSet presAssocID="{47DABA58-9DF0-4CA6-99D2-FAC5056A44B8}" presName="circle1" presStyleLbl="node1" presStyleIdx="0" presStyleCnt="1" custLinFactNeighborX="-23213"/>
      <dgm:spPr/>
    </dgm:pt>
    <dgm:pt modelId="{BB4D9C72-B1E0-4591-AB86-A63C7B35BF56}" type="pres">
      <dgm:prSet presAssocID="{47DABA58-9DF0-4CA6-99D2-FAC5056A44B8}" presName="space" presStyleCnt="0"/>
      <dgm:spPr/>
    </dgm:pt>
    <dgm:pt modelId="{20D31AD1-864B-407F-A0B7-AEA8D7885CE2}" type="pres">
      <dgm:prSet presAssocID="{47DABA58-9DF0-4CA6-99D2-FAC5056A44B8}" presName="rect1" presStyleLbl="alignAcc1" presStyleIdx="0" presStyleCnt="1" custLinFactNeighborX="-12277"/>
      <dgm:spPr/>
      <dgm:t>
        <a:bodyPr/>
        <a:lstStyle/>
        <a:p>
          <a:endParaRPr lang="es-ES"/>
        </a:p>
      </dgm:t>
    </dgm:pt>
    <dgm:pt modelId="{F6CA36DD-5C39-4C5B-A2C9-05DB02FFBBA7}" type="pres">
      <dgm:prSet presAssocID="{47DABA58-9DF0-4CA6-99D2-FAC5056A44B8}" presName="rect1ParTxNoCh" presStyleLbl="alignAcc1" presStyleIdx="0" presStyleCnt="1">
        <dgm:presLayoutVars>
          <dgm:chMax val="1"/>
          <dgm:bulletEnabled val="1"/>
        </dgm:presLayoutVars>
      </dgm:prSet>
      <dgm:spPr/>
      <dgm:t>
        <a:bodyPr/>
        <a:lstStyle/>
        <a:p>
          <a:endParaRPr lang="es-ES"/>
        </a:p>
      </dgm:t>
    </dgm:pt>
  </dgm:ptLst>
  <dgm:cxnLst>
    <dgm:cxn modelId="{33F46ED4-240E-4CAA-A3DA-FAB89CA1EF53}" srcId="{C0438F28-DF09-46BF-8630-561CC8A19474}" destId="{47DABA58-9DF0-4CA6-99D2-FAC5056A44B8}" srcOrd="0" destOrd="0" parTransId="{50CCF748-5EFF-4EA3-95D3-9F257C6C4AC0}" sibTransId="{E6440E2D-495F-459A-8586-47D8F72B6296}"/>
    <dgm:cxn modelId="{A420F6B9-0898-4838-8310-53B0CA33BBC2}" type="presOf" srcId="{47DABA58-9DF0-4CA6-99D2-FAC5056A44B8}" destId="{20D31AD1-864B-407F-A0B7-AEA8D7885CE2}" srcOrd="0" destOrd="0" presId="urn:microsoft.com/office/officeart/2005/8/layout/target3"/>
    <dgm:cxn modelId="{CE433090-2510-4741-82F9-98763EF89B86}" type="presOf" srcId="{C0438F28-DF09-46BF-8630-561CC8A19474}" destId="{CEEA6EA6-FEFC-4C17-975F-B8B15BE2657C}" srcOrd="0" destOrd="0" presId="urn:microsoft.com/office/officeart/2005/8/layout/target3"/>
    <dgm:cxn modelId="{DAE5F387-7BF2-4856-BF5D-5A876108B510}" type="presOf" srcId="{47DABA58-9DF0-4CA6-99D2-FAC5056A44B8}" destId="{F6CA36DD-5C39-4C5B-A2C9-05DB02FFBBA7}" srcOrd="1" destOrd="0" presId="urn:microsoft.com/office/officeart/2005/8/layout/target3"/>
    <dgm:cxn modelId="{8B73A26E-A96E-4263-8531-9CA9D8C3B3A9}" type="presParOf" srcId="{CEEA6EA6-FEFC-4C17-975F-B8B15BE2657C}" destId="{C474BD10-C077-4086-8F25-AD7D806F4266}" srcOrd="0" destOrd="0" presId="urn:microsoft.com/office/officeart/2005/8/layout/target3"/>
    <dgm:cxn modelId="{96B677AB-A846-4778-BE5A-724B88A49C9D}" type="presParOf" srcId="{CEEA6EA6-FEFC-4C17-975F-B8B15BE2657C}" destId="{BB4D9C72-B1E0-4591-AB86-A63C7B35BF56}" srcOrd="1" destOrd="0" presId="urn:microsoft.com/office/officeart/2005/8/layout/target3"/>
    <dgm:cxn modelId="{EFB4FBA9-D5A7-4ABA-BB49-BE10696324B9}" type="presParOf" srcId="{CEEA6EA6-FEFC-4C17-975F-B8B15BE2657C}" destId="{20D31AD1-864B-407F-A0B7-AEA8D7885CE2}" srcOrd="2" destOrd="0" presId="urn:microsoft.com/office/officeart/2005/8/layout/target3"/>
    <dgm:cxn modelId="{1D3C96CD-F149-45BC-B104-6FA818D7B127}" type="presParOf" srcId="{CEEA6EA6-FEFC-4C17-975F-B8B15BE2657C}" destId="{F6CA36DD-5C39-4C5B-A2C9-05DB02FFBBA7}" srcOrd="3"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FC37DD-3A3C-4920-8305-BB66937297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59C8CC39-25C5-4D71-BF7C-EAD305D492BB}">
      <dgm:prSet/>
      <dgm:spPr/>
      <dgm:t>
        <a:bodyPr/>
        <a:lstStyle/>
        <a:p>
          <a:pPr algn="ctr" rtl="0"/>
          <a:r>
            <a:rPr lang="es-CO" b="1" dirty="0" smtClean="0"/>
            <a:t>CONTABILIZACION NOMINA</a:t>
          </a:r>
          <a:endParaRPr lang="es-ES" b="1" dirty="0"/>
        </a:p>
      </dgm:t>
    </dgm:pt>
    <dgm:pt modelId="{22C0E781-43EC-4B9F-99C3-6EB356F1CDD0}" type="parTrans" cxnId="{F57637A1-33D4-42C2-AAA5-2BB20B7DC036}">
      <dgm:prSet/>
      <dgm:spPr/>
      <dgm:t>
        <a:bodyPr/>
        <a:lstStyle/>
        <a:p>
          <a:endParaRPr lang="es-ES"/>
        </a:p>
      </dgm:t>
    </dgm:pt>
    <dgm:pt modelId="{789BE897-4BB1-4173-9445-F2492F7162AE}" type="sibTrans" cxnId="{F57637A1-33D4-42C2-AAA5-2BB20B7DC036}">
      <dgm:prSet/>
      <dgm:spPr/>
      <dgm:t>
        <a:bodyPr/>
        <a:lstStyle/>
        <a:p>
          <a:endParaRPr lang="es-ES"/>
        </a:p>
      </dgm:t>
    </dgm:pt>
    <dgm:pt modelId="{89DB25A2-EDE0-4421-B9B7-8F7D54A1C6F3}" type="pres">
      <dgm:prSet presAssocID="{5DFC37DD-3A3C-4920-8305-BB66937297C3}" presName="linear" presStyleCnt="0">
        <dgm:presLayoutVars>
          <dgm:animLvl val="lvl"/>
          <dgm:resizeHandles val="exact"/>
        </dgm:presLayoutVars>
      </dgm:prSet>
      <dgm:spPr/>
      <dgm:t>
        <a:bodyPr/>
        <a:lstStyle/>
        <a:p>
          <a:endParaRPr lang="es-ES"/>
        </a:p>
      </dgm:t>
    </dgm:pt>
    <dgm:pt modelId="{B6EC1470-3545-4E11-AB94-9F06172350A1}" type="pres">
      <dgm:prSet presAssocID="{59C8CC39-25C5-4D71-BF7C-EAD305D492BB}" presName="parentText" presStyleLbl="node1" presStyleIdx="0" presStyleCnt="1" custLinFactNeighborY="1822">
        <dgm:presLayoutVars>
          <dgm:chMax val="0"/>
          <dgm:bulletEnabled val="1"/>
        </dgm:presLayoutVars>
      </dgm:prSet>
      <dgm:spPr/>
      <dgm:t>
        <a:bodyPr/>
        <a:lstStyle/>
        <a:p>
          <a:endParaRPr lang="es-ES"/>
        </a:p>
      </dgm:t>
    </dgm:pt>
  </dgm:ptLst>
  <dgm:cxnLst>
    <dgm:cxn modelId="{F57637A1-33D4-42C2-AAA5-2BB20B7DC036}" srcId="{5DFC37DD-3A3C-4920-8305-BB66937297C3}" destId="{59C8CC39-25C5-4D71-BF7C-EAD305D492BB}" srcOrd="0" destOrd="0" parTransId="{22C0E781-43EC-4B9F-99C3-6EB356F1CDD0}" sibTransId="{789BE897-4BB1-4173-9445-F2492F7162AE}"/>
    <dgm:cxn modelId="{F45EEFCA-7CB3-4F7E-BE9E-5B83FDAC5110}" type="presOf" srcId="{59C8CC39-25C5-4D71-BF7C-EAD305D492BB}" destId="{B6EC1470-3545-4E11-AB94-9F06172350A1}" srcOrd="0" destOrd="0" presId="urn:microsoft.com/office/officeart/2005/8/layout/vList2"/>
    <dgm:cxn modelId="{1C3C0909-03AB-41A3-A2DC-FE3EDEA2A0A9}" type="presOf" srcId="{5DFC37DD-3A3C-4920-8305-BB66937297C3}" destId="{89DB25A2-EDE0-4421-B9B7-8F7D54A1C6F3}" srcOrd="0" destOrd="0" presId="urn:microsoft.com/office/officeart/2005/8/layout/vList2"/>
    <dgm:cxn modelId="{B272A7E3-BE57-476C-9B8A-F8BD392A63D1}" type="presParOf" srcId="{89DB25A2-EDE0-4421-B9B7-8F7D54A1C6F3}" destId="{B6EC1470-3545-4E11-AB94-9F06172350A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0438F28-DF09-46BF-8630-561CC8A1947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S"/>
        </a:p>
      </dgm:t>
    </dgm:pt>
    <dgm:pt modelId="{47DABA58-9DF0-4CA6-99D2-FAC5056A44B8}">
      <dgm:prSet/>
      <dgm:spPr/>
      <dgm:t>
        <a:bodyPr/>
        <a:lstStyle/>
        <a:p>
          <a:pPr algn="just" rtl="0"/>
          <a:r>
            <a:rPr lang="es-CO" dirty="0" smtClean="0">
              <a:solidFill>
                <a:srgbClr val="0070C0"/>
              </a:solidFill>
            </a:rPr>
            <a:t>La parte que le corresponde al empleado por concepto de salud y pensión se considera como una retención de nómina (</a:t>
          </a:r>
          <a:r>
            <a:rPr lang="es-CO" dirty="0" smtClean="0">
              <a:solidFill>
                <a:srgbClr val="0070C0"/>
              </a:solidFill>
              <a:hlinkClick xmlns:r="http://schemas.openxmlformats.org/officeDocument/2006/relationships" r:id="rId1"/>
            </a:rPr>
            <a:t>deducciones de nómina</a:t>
          </a:r>
          <a:r>
            <a:rPr lang="es-CO" dirty="0" smtClean="0">
              <a:solidFill>
                <a:srgbClr val="0070C0"/>
              </a:solidFill>
            </a:rPr>
            <a:t>), y como se puede ver se contabiliza en la cuenta 2370 y 2380, junto con la parte que le corresponde pagar al empleador.</a:t>
          </a:r>
        </a:p>
        <a:p>
          <a:pPr algn="just"/>
          <a:r>
            <a:rPr lang="es-CO" dirty="0" smtClean="0">
              <a:solidFill>
                <a:srgbClr val="0070C0"/>
              </a:solidFill>
            </a:rPr>
            <a:t>Al gasto solo se lleva la parte de la pensión y de salud que le corresponde al empleador, puesto que el valor restante, es el trabajador quien lo aporta y se le carga como deducción de nómina.</a:t>
          </a:r>
          <a:endParaRPr lang="es-ES" dirty="0">
            <a:solidFill>
              <a:srgbClr val="0070C0"/>
            </a:solidFill>
          </a:endParaRPr>
        </a:p>
      </dgm:t>
    </dgm:pt>
    <dgm:pt modelId="{50CCF748-5EFF-4EA3-95D3-9F257C6C4AC0}" type="parTrans" cxnId="{33F46ED4-240E-4CAA-A3DA-FAB89CA1EF53}">
      <dgm:prSet/>
      <dgm:spPr/>
      <dgm:t>
        <a:bodyPr/>
        <a:lstStyle/>
        <a:p>
          <a:endParaRPr lang="es-ES"/>
        </a:p>
      </dgm:t>
    </dgm:pt>
    <dgm:pt modelId="{E6440E2D-495F-459A-8586-47D8F72B6296}" type="sibTrans" cxnId="{33F46ED4-240E-4CAA-A3DA-FAB89CA1EF53}">
      <dgm:prSet/>
      <dgm:spPr/>
      <dgm:t>
        <a:bodyPr/>
        <a:lstStyle/>
        <a:p>
          <a:endParaRPr lang="es-ES"/>
        </a:p>
      </dgm:t>
    </dgm:pt>
    <dgm:pt modelId="{CEEA6EA6-FEFC-4C17-975F-B8B15BE2657C}" type="pres">
      <dgm:prSet presAssocID="{C0438F28-DF09-46BF-8630-561CC8A19474}" presName="Name0" presStyleCnt="0">
        <dgm:presLayoutVars>
          <dgm:chMax val="7"/>
          <dgm:dir/>
          <dgm:animLvl val="lvl"/>
          <dgm:resizeHandles val="exact"/>
        </dgm:presLayoutVars>
      </dgm:prSet>
      <dgm:spPr/>
      <dgm:t>
        <a:bodyPr/>
        <a:lstStyle/>
        <a:p>
          <a:endParaRPr lang="es-ES"/>
        </a:p>
      </dgm:t>
    </dgm:pt>
    <dgm:pt modelId="{C474BD10-C077-4086-8F25-AD7D806F4266}" type="pres">
      <dgm:prSet presAssocID="{47DABA58-9DF0-4CA6-99D2-FAC5056A44B8}" presName="circle1" presStyleLbl="node1" presStyleIdx="0" presStyleCnt="1" custLinFactNeighborX="-23213"/>
      <dgm:spPr/>
    </dgm:pt>
    <dgm:pt modelId="{BB4D9C72-B1E0-4591-AB86-A63C7B35BF56}" type="pres">
      <dgm:prSet presAssocID="{47DABA58-9DF0-4CA6-99D2-FAC5056A44B8}" presName="space" presStyleCnt="0"/>
      <dgm:spPr/>
    </dgm:pt>
    <dgm:pt modelId="{20D31AD1-864B-407F-A0B7-AEA8D7885CE2}" type="pres">
      <dgm:prSet presAssocID="{47DABA58-9DF0-4CA6-99D2-FAC5056A44B8}" presName="rect1" presStyleLbl="alignAcc1" presStyleIdx="0" presStyleCnt="1" custLinFactNeighborX="-12277"/>
      <dgm:spPr/>
      <dgm:t>
        <a:bodyPr/>
        <a:lstStyle/>
        <a:p>
          <a:endParaRPr lang="es-ES"/>
        </a:p>
      </dgm:t>
    </dgm:pt>
    <dgm:pt modelId="{F6CA36DD-5C39-4C5B-A2C9-05DB02FFBBA7}" type="pres">
      <dgm:prSet presAssocID="{47DABA58-9DF0-4CA6-99D2-FAC5056A44B8}" presName="rect1ParTxNoCh" presStyleLbl="alignAcc1" presStyleIdx="0" presStyleCnt="1">
        <dgm:presLayoutVars>
          <dgm:chMax val="1"/>
          <dgm:bulletEnabled val="1"/>
        </dgm:presLayoutVars>
      </dgm:prSet>
      <dgm:spPr/>
      <dgm:t>
        <a:bodyPr/>
        <a:lstStyle/>
        <a:p>
          <a:endParaRPr lang="es-ES"/>
        </a:p>
      </dgm:t>
    </dgm:pt>
  </dgm:ptLst>
  <dgm:cxnLst>
    <dgm:cxn modelId="{33F46ED4-240E-4CAA-A3DA-FAB89CA1EF53}" srcId="{C0438F28-DF09-46BF-8630-561CC8A19474}" destId="{47DABA58-9DF0-4CA6-99D2-FAC5056A44B8}" srcOrd="0" destOrd="0" parTransId="{50CCF748-5EFF-4EA3-95D3-9F257C6C4AC0}" sibTransId="{E6440E2D-495F-459A-8586-47D8F72B6296}"/>
    <dgm:cxn modelId="{AAAAF49B-56BE-4C7A-A2B7-A68B9F76D116}" type="presOf" srcId="{47DABA58-9DF0-4CA6-99D2-FAC5056A44B8}" destId="{20D31AD1-864B-407F-A0B7-AEA8D7885CE2}" srcOrd="0" destOrd="0" presId="urn:microsoft.com/office/officeart/2005/8/layout/target3"/>
    <dgm:cxn modelId="{D09B709E-537E-4EA1-8245-A8DEA6BC8EC2}" type="presOf" srcId="{47DABA58-9DF0-4CA6-99D2-FAC5056A44B8}" destId="{F6CA36DD-5C39-4C5B-A2C9-05DB02FFBBA7}" srcOrd="1" destOrd="0" presId="urn:microsoft.com/office/officeart/2005/8/layout/target3"/>
    <dgm:cxn modelId="{3FBAE2EA-DA7F-47F3-802C-A6CB032BB907}" type="presOf" srcId="{C0438F28-DF09-46BF-8630-561CC8A19474}" destId="{CEEA6EA6-FEFC-4C17-975F-B8B15BE2657C}" srcOrd="0" destOrd="0" presId="urn:microsoft.com/office/officeart/2005/8/layout/target3"/>
    <dgm:cxn modelId="{9EDC9575-6DEF-49F9-9976-DE35C05E3019}" type="presParOf" srcId="{CEEA6EA6-FEFC-4C17-975F-B8B15BE2657C}" destId="{C474BD10-C077-4086-8F25-AD7D806F4266}" srcOrd="0" destOrd="0" presId="urn:microsoft.com/office/officeart/2005/8/layout/target3"/>
    <dgm:cxn modelId="{4678D25A-48E6-4679-A1BF-0B640D123502}" type="presParOf" srcId="{CEEA6EA6-FEFC-4C17-975F-B8B15BE2657C}" destId="{BB4D9C72-B1E0-4591-AB86-A63C7B35BF56}" srcOrd="1" destOrd="0" presId="urn:microsoft.com/office/officeart/2005/8/layout/target3"/>
    <dgm:cxn modelId="{4DA8998A-7FB7-4E87-9671-E0D1E4BBDFDA}" type="presParOf" srcId="{CEEA6EA6-FEFC-4C17-975F-B8B15BE2657C}" destId="{20D31AD1-864B-407F-A0B7-AEA8D7885CE2}" srcOrd="2" destOrd="0" presId="urn:microsoft.com/office/officeart/2005/8/layout/target3"/>
    <dgm:cxn modelId="{EAA2B5D1-443D-4E9D-A765-2F11CC425726}" type="presParOf" srcId="{CEEA6EA6-FEFC-4C17-975F-B8B15BE2657C}" destId="{F6CA36DD-5C39-4C5B-A2C9-05DB02FFBBA7}" srcOrd="3"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DFC37DD-3A3C-4920-8305-BB66937297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59C8CC39-25C5-4D71-BF7C-EAD305D492BB}">
      <dgm:prSet/>
      <dgm:spPr/>
      <dgm:t>
        <a:bodyPr/>
        <a:lstStyle/>
        <a:p>
          <a:pPr algn="ctr" rtl="0"/>
          <a:r>
            <a:rPr lang="es-CO" b="1" dirty="0" smtClean="0"/>
            <a:t>CONTABILIZACION NOMINA</a:t>
          </a:r>
          <a:endParaRPr lang="es-ES" b="1" dirty="0"/>
        </a:p>
      </dgm:t>
    </dgm:pt>
    <dgm:pt modelId="{22C0E781-43EC-4B9F-99C3-6EB356F1CDD0}" type="parTrans" cxnId="{F57637A1-33D4-42C2-AAA5-2BB20B7DC036}">
      <dgm:prSet/>
      <dgm:spPr/>
      <dgm:t>
        <a:bodyPr/>
        <a:lstStyle/>
        <a:p>
          <a:endParaRPr lang="es-ES"/>
        </a:p>
      </dgm:t>
    </dgm:pt>
    <dgm:pt modelId="{789BE897-4BB1-4173-9445-F2492F7162AE}" type="sibTrans" cxnId="{F57637A1-33D4-42C2-AAA5-2BB20B7DC036}">
      <dgm:prSet/>
      <dgm:spPr/>
      <dgm:t>
        <a:bodyPr/>
        <a:lstStyle/>
        <a:p>
          <a:endParaRPr lang="es-ES"/>
        </a:p>
      </dgm:t>
    </dgm:pt>
    <dgm:pt modelId="{89DB25A2-EDE0-4421-B9B7-8F7D54A1C6F3}" type="pres">
      <dgm:prSet presAssocID="{5DFC37DD-3A3C-4920-8305-BB66937297C3}" presName="linear" presStyleCnt="0">
        <dgm:presLayoutVars>
          <dgm:animLvl val="lvl"/>
          <dgm:resizeHandles val="exact"/>
        </dgm:presLayoutVars>
      </dgm:prSet>
      <dgm:spPr/>
      <dgm:t>
        <a:bodyPr/>
        <a:lstStyle/>
        <a:p>
          <a:endParaRPr lang="es-ES"/>
        </a:p>
      </dgm:t>
    </dgm:pt>
    <dgm:pt modelId="{B6EC1470-3545-4E11-AB94-9F06172350A1}" type="pres">
      <dgm:prSet presAssocID="{59C8CC39-25C5-4D71-BF7C-EAD305D492BB}" presName="parentText" presStyleLbl="node1" presStyleIdx="0" presStyleCnt="1" custLinFactNeighborY="1822">
        <dgm:presLayoutVars>
          <dgm:chMax val="0"/>
          <dgm:bulletEnabled val="1"/>
        </dgm:presLayoutVars>
      </dgm:prSet>
      <dgm:spPr/>
      <dgm:t>
        <a:bodyPr/>
        <a:lstStyle/>
        <a:p>
          <a:endParaRPr lang="es-ES"/>
        </a:p>
      </dgm:t>
    </dgm:pt>
  </dgm:ptLst>
  <dgm:cxnLst>
    <dgm:cxn modelId="{F57637A1-33D4-42C2-AAA5-2BB20B7DC036}" srcId="{5DFC37DD-3A3C-4920-8305-BB66937297C3}" destId="{59C8CC39-25C5-4D71-BF7C-EAD305D492BB}" srcOrd="0" destOrd="0" parTransId="{22C0E781-43EC-4B9F-99C3-6EB356F1CDD0}" sibTransId="{789BE897-4BB1-4173-9445-F2492F7162AE}"/>
    <dgm:cxn modelId="{21D66CF9-447C-4BB0-904E-769F24D93D53}" type="presOf" srcId="{5DFC37DD-3A3C-4920-8305-BB66937297C3}" destId="{89DB25A2-EDE0-4421-B9B7-8F7D54A1C6F3}" srcOrd="0" destOrd="0" presId="urn:microsoft.com/office/officeart/2005/8/layout/vList2"/>
    <dgm:cxn modelId="{4BBC71F1-5E64-4ECD-BB24-E07730FBAAF6}" type="presOf" srcId="{59C8CC39-25C5-4D71-BF7C-EAD305D492BB}" destId="{B6EC1470-3545-4E11-AB94-9F06172350A1}" srcOrd="0" destOrd="0" presId="urn:microsoft.com/office/officeart/2005/8/layout/vList2"/>
    <dgm:cxn modelId="{9C11D37F-E1E1-4069-B56A-E73E1EE9ED03}" type="presParOf" srcId="{89DB25A2-EDE0-4421-B9B7-8F7D54A1C6F3}" destId="{B6EC1470-3545-4E11-AB94-9F06172350A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C1470-3545-4E11-AB94-9F06172350A1}">
      <dsp:nvSpPr>
        <dsp:cNvPr id="0" name=""/>
        <dsp:cNvSpPr/>
      </dsp:nvSpPr>
      <dsp:spPr>
        <a:xfrm>
          <a:off x="0" y="6387"/>
          <a:ext cx="9585720" cy="1319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rtl="0">
            <a:lnSpc>
              <a:spcPct val="90000"/>
            </a:lnSpc>
            <a:spcBef>
              <a:spcPct val="0"/>
            </a:spcBef>
            <a:spcAft>
              <a:spcPct val="35000"/>
            </a:spcAft>
          </a:pPr>
          <a:r>
            <a:rPr lang="es-CO" sz="5500" b="1" kern="1200" dirty="0" smtClean="0"/>
            <a:t>CONTABILIZACION NOMINA</a:t>
          </a:r>
          <a:endParaRPr lang="es-ES" sz="5500" b="1" kern="1200" dirty="0"/>
        </a:p>
      </dsp:txBody>
      <dsp:txXfrm>
        <a:off x="64397" y="70784"/>
        <a:ext cx="9456926" cy="119038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4BD10-C077-4086-8F25-AD7D806F4266}">
      <dsp:nvSpPr>
        <dsp:cNvPr id="0" name=""/>
        <dsp:cNvSpPr/>
      </dsp:nvSpPr>
      <dsp:spPr>
        <a:xfrm>
          <a:off x="-1107751" y="0"/>
          <a:ext cx="4772118" cy="4772118"/>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D31AD1-864B-407F-A0B7-AEA8D7885CE2}">
      <dsp:nvSpPr>
        <dsp:cNvPr id="0" name=""/>
        <dsp:cNvSpPr/>
      </dsp:nvSpPr>
      <dsp:spPr>
        <a:xfrm>
          <a:off x="1387995" y="0"/>
          <a:ext cx="8129541" cy="477211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just" defTabSz="1155700" rtl="0">
            <a:lnSpc>
              <a:spcPct val="90000"/>
            </a:lnSpc>
            <a:spcBef>
              <a:spcPct val="0"/>
            </a:spcBef>
            <a:spcAft>
              <a:spcPct val="35000"/>
            </a:spcAft>
          </a:pPr>
          <a:r>
            <a:rPr lang="es-CO" sz="2600" kern="1200" dirty="0" smtClean="0">
              <a:solidFill>
                <a:srgbClr val="0070C0"/>
              </a:solidFill>
            </a:rPr>
            <a:t>Las </a:t>
          </a:r>
          <a:r>
            <a:rPr lang="es-CO" sz="2600" kern="1200" dirty="0" smtClean="0">
              <a:solidFill>
                <a:srgbClr val="0070C0"/>
              </a:solidFill>
              <a:hlinkClick xmlns:r="http://schemas.openxmlformats.org/officeDocument/2006/relationships" r:id="rId1"/>
            </a:rPr>
            <a:t>prestaciones sociales</a:t>
          </a:r>
          <a:r>
            <a:rPr lang="es-CO" sz="2600" kern="1200" dirty="0" smtClean="0">
              <a:solidFill>
                <a:srgbClr val="0070C0"/>
              </a:solidFill>
            </a:rPr>
            <a:t> se contabilizan en la cuenta 2610, que corresponde a una provisión. Se considera provisión porque es una estimación de lo que se pagara por ello. Una vez se haya determinado el valor exacto que se debe pagar por Prestaciones sociales se lleva a la cuenta 25.</a:t>
          </a:r>
        </a:p>
        <a:p>
          <a:pPr lvl="0" algn="just" defTabSz="1155700">
            <a:lnSpc>
              <a:spcPct val="90000"/>
            </a:lnSpc>
            <a:spcBef>
              <a:spcPct val="0"/>
            </a:spcBef>
            <a:spcAft>
              <a:spcPct val="35000"/>
            </a:spcAft>
          </a:pPr>
          <a:r>
            <a:rPr lang="es-CO" sz="2600" kern="1200" dirty="0" smtClean="0">
              <a:solidFill>
                <a:srgbClr val="0070C0"/>
              </a:solidFill>
            </a:rPr>
            <a:t>Es importante aclarar que no se debe olvidar a final de año cancelar las respectivas provisiones y llevarlas a la cuenta 25 como pasivos reales y efectivos, toda vez que los </a:t>
          </a:r>
          <a:r>
            <a:rPr lang="es-CO" sz="2600" kern="1200" dirty="0" smtClean="0">
              <a:solidFill>
                <a:srgbClr val="0070C0"/>
              </a:solidFill>
              <a:hlinkClick xmlns:r="http://schemas.openxmlformats.org/officeDocument/2006/relationships" r:id="rId2"/>
            </a:rPr>
            <a:t>pasivos estimados </a:t>
          </a:r>
          <a:r>
            <a:rPr lang="es-CO" sz="2600" kern="1200" dirty="0" smtClean="0">
              <a:solidFill>
                <a:srgbClr val="0070C0"/>
              </a:solidFill>
            </a:rPr>
            <a:t>no proceden fiscalmente, y esto supondría un aumento del patrimonio fiscal que es la base para el calculo de la </a:t>
          </a:r>
          <a:r>
            <a:rPr lang="es-CO" sz="2600" kern="1200" dirty="0" smtClean="0">
              <a:solidFill>
                <a:srgbClr val="0070C0"/>
              </a:solidFill>
              <a:hlinkClick xmlns:r="http://schemas.openxmlformats.org/officeDocument/2006/relationships" r:id="rId3"/>
            </a:rPr>
            <a:t>renta presuntiva</a:t>
          </a:r>
          <a:r>
            <a:rPr lang="es-CO" sz="2600" kern="1200" dirty="0" smtClean="0">
              <a:solidFill>
                <a:srgbClr val="0070C0"/>
              </a:solidFill>
            </a:rPr>
            <a:t> y el Impuesto al patrimonio.</a:t>
          </a:r>
          <a:endParaRPr lang="es-ES" sz="2600" kern="1200" dirty="0">
            <a:solidFill>
              <a:srgbClr val="0070C0"/>
            </a:solidFill>
          </a:endParaRPr>
        </a:p>
      </dsp:txBody>
      <dsp:txXfrm>
        <a:off x="1387995" y="0"/>
        <a:ext cx="8129541" cy="47721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C1470-3545-4E11-AB94-9F06172350A1}">
      <dsp:nvSpPr>
        <dsp:cNvPr id="0" name=""/>
        <dsp:cNvSpPr/>
      </dsp:nvSpPr>
      <dsp:spPr>
        <a:xfrm>
          <a:off x="0" y="6387"/>
          <a:ext cx="9585720" cy="1319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rtl="0">
            <a:lnSpc>
              <a:spcPct val="90000"/>
            </a:lnSpc>
            <a:spcBef>
              <a:spcPct val="0"/>
            </a:spcBef>
            <a:spcAft>
              <a:spcPct val="35000"/>
            </a:spcAft>
          </a:pPr>
          <a:r>
            <a:rPr lang="es-CO" sz="5500" b="1" kern="1200" dirty="0" smtClean="0"/>
            <a:t>CONTABILIZACION NOMINA</a:t>
          </a:r>
          <a:endParaRPr lang="es-ES" sz="5500" b="1" kern="1200" dirty="0"/>
        </a:p>
      </dsp:txBody>
      <dsp:txXfrm>
        <a:off x="64397" y="70784"/>
        <a:ext cx="9456926" cy="119038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4BD10-C077-4086-8F25-AD7D806F4266}">
      <dsp:nvSpPr>
        <dsp:cNvPr id="0" name=""/>
        <dsp:cNvSpPr/>
      </dsp:nvSpPr>
      <dsp:spPr>
        <a:xfrm>
          <a:off x="-1107751" y="0"/>
          <a:ext cx="4772118" cy="4772118"/>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D31AD1-864B-407F-A0B7-AEA8D7885CE2}">
      <dsp:nvSpPr>
        <dsp:cNvPr id="0" name=""/>
        <dsp:cNvSpPr/>
      </dsp:nvSpPr>
      <dsp:spPr>
        <a:xfrm>
          <a:off x="1387995" y="0"/>
          <a:ext cx="8129541" cy="477211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lvl="0" algn="just" defTabSz="2089150" rtl="0">
            <a:lnSpc>
              <a:spcPct val="90000"/>
            </a:lnSpc>
            <a:spcBef>
              <a:spcPct val="0"/>
            </a:spcBef>
            <a:spcAft>
              <a:spcPct val="35000"/>
            </a:spcAft>
          </a:pPr>
          <a:r>
            <a:rPr lang="es-ES" sz="4700" kern="1200" dirty="0" smtClean="0">
              <a:solidFill>
                <a:srgbClr val="0070C0"/>
              </a:solidFill>
            </a:rPr>
            <a:t>La nómina por pagar se ha causado inicialmente a la cuenta 2505, y luego al momento de pagarla, se debe debitar esta cuenta y acreditar la cuenta del banco o de la caja.</a:t>
          </a:r>
          <a:endParaRPr lang="es-ES" sz="4700" kern="1200" dirty="0">
            <a:solidFill>
              <a:srgbClr val="0070C0"/>
            </a:solidFill>
          </a:endParaRPr>
        </a:p>
      </dsp:txBody>
      <dsp:txXfrm>
        <a:off x="1387995" y="0"/>
        <a:ext cx="8129541" cy="477211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C1470-3545-4E11-AB94-9F06172350A1}">
      <dsp:nvSpPr>
        <dsp:cNvPr id="0" name=""/>
        <dsp:cNvSpPr/>
      </dsp:nvSpPr>
      <dsp:spPr>
        <a:xfrm>
          <a:off x="0" y="6387"/>
          <a:ext cx="9585720" cy="1319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rtl="0">
            <a:lnSpc>
              <a:spcPct val="90000"/>
            </a:lnSpc>
            <a:spcBef>
              <a:spcPct val="0"/>
            </a:spcBef>
            <a:spcAft>
              <a:spcPct val="35000"/>
            </a:spcAft>
          </a:pPr>
          <a:r>
            <a:rPr lang="es-CO" sz="5500" b="1" kern="1200" dirty="0" smtClean="0"/>
            <a:t>CONTABILIZACION NOMINA</a:t>
          </a:r>
          <a:endParaRPr lang="es-ES" sz="5500" b="1" kern="1200" dirty="0"/>
        </a:p>
      </dsp:txBody>
      <dsp:txXfrm>
        <a:off x="64397" y="70784"/>
        <a:ext cx="9456926" cy="119038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C1470-3545-4E11-AB94-9F06172350A1}">
      <dsp:nvSpPr>
        <dsp:cNvPr id="0" name=""/>
        <dsp:cNvSpPr/>
      </dsp:nvSpPr>
      <dsp:spPr>
        <a:xfrm>
          <a:off x="0" y="6387"/>
          <a:ext cx="9585720" cy="1319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rtl="0">
            <a:lnSpc>
              <a:spcPct val="90000"/>
            </a:lnSpc>
            <a:spcBef>
              <a:spcPct val="0"/>
            </a:spcBef>
            <a:spcAft>
              <a:spcPct val="35000"/>
            </a:spcAft>
          </a:pPr>
          <a:r>
            <a:rPr lang="es-CO" sz="5500" b="1" kern="1200" dirty="0" smtClean="0"/>
            <a:t>CONTABILIZACION NOMINA</a:t>
          </a:r>
          <a:endParaRPr lang="es-ES" sz="5500" b="1" kern="1200" dirty="0"/>
        </a:p>
      </dsp:txBody>
      <dsp:txXfrm>
        <a:off x="64397" y="70784"/>
        <a:ext cx="9456926" cy="119038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4BD10-C077-4086-8F25-AD7D806F4266}">
      <dsp:nvSpPr>
        <dsp:cNvPr id="0" name=""/>
        <dsp:cNvSpPr/>
      </dsp:nvSpPr>
      <dsp:spPr>
        <a:xfrm>
          <a:off x="-1107751" y="0"/>
          <a:ext cx="4772118" cy="4772118"/>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D31AD1-864B-407F-A0B7-AEA8D7885CE2}">
      <dsp:nvSpPr>
        <dsp:cNvPr id="0" name=""/>
        <dsp:cNvSpPr/>
      </dsp:nvSpPr>
      <dsp:spPr>
        <a:xfrm>
          <a:off x="1387995" y="0"/>
          <a:ext cx="8129541" cy="477211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just" defTabSz="1644650" rtl="0">
            <a:lnSpc>
              <a:spcPct val="90000"/>
            </a:lnSpc>
            <a:spcBef>
              <a:spcPct val="0"/>
            </a:spcBef>
            <a:spcAft>
              <a:spcPct val="35000"/>
            </a:spcAft>
          </a:pPr>
          <a:r>
            <a:rPr lang="es-ES" sz="3700" kern="1200" dirty="0" smtClean="0">
              <a:solidFill>
                <a:srgbClr val="0070C0"/>
              </a:solidFill>
            </a:rPr>
            <a:t>Para este Proceso se deben tenar claras las siguientes tablas en el sistema.</a:t>
          </a:r>
        </a:p>
        <a:p>
          <a:pPr lvl="0" algn="just" defTabSz="1644650" rtl="0">
            <a:lnSpc>
              <a:spcPct val="90000"/>
            </a:lnSpc>
            <a:spcBef>
              <a:spcPct val="0"/>
            </a:spcBef>
            <a:spcAft>
              <a:spcPct val="35000"/>
            </a:spcAft>
          </a:pPr>
          <a:r>
            <a:rPr lang="es-ES" sz="3700" kern="1200" dirty="0" smtClean="0">
              <a:solidFill>
                <a:srgbClr val="0070C0"/>
              </a:solidFill>
            </a:rPr>
            <a:t>*  Plan Único de Cuentas (PUC)</a:t>
          </a:r>
        </a:p>
        <a:p>
          <a:pPr lvl="0" algn="just" defTabSz="1644650" rtl="0">
            <a:lnSpc>
              <a:spcPct val="90000"/>
            </a:lnSpc>
            <a:spcBef>
              <a:spcPct val="0"/>
            </a:spcBef>
            <a:spcAft>
              <a:spcPct val="35000"/>
            </a:spcAft>
          </a:pPr>
          <a:r>
            <a:rPr lang="es-ES" sz="3700" kern="1200" dirty="0" smtClean="0">
              <a:solidFill>
                <a:srgbClr val="0070C0"/>
              </a:solidFill>
            </a:rPr>
            <a:t>*  </a:t>
          </a:r>
          <a:r>
            <a:rPr lang="es-ES" sz="3700" kern="1200" dirty="0" smtClean="0">
              <a:solidFill>
                <a:srgbClr val="0070C0"/>
              </a:solidFill>
            </a:rPr>
            <a:t>Definición </a:t>
          </a:r>
          <a:r>
            <a:rPr lang="es-ES" sz="3700" kern="1200" dirty="0" smtClean="0">
              <a:solidFill>
                <a:srgbClr val="0070C0"/>
              </a:solidFill>
            </a:rPr>
            <a:t>Contable (CCU - CPS)</a:t>
          </a:r>
        </a:p>
        <a:p>
          <a:pPr lvl="0" algn="just" defTabSz="1644650" rtl="0">
            <a:lnSpc>
              <a:spcPct val="90000"/>
            </a:lnSpc>
            <a:spcBef>
              <a:spcPct val="0"/>
            </a:spcBef>
            <a:spcAft>
              <a:spcPct val="35000"/>
            </a:spcAft>
          </a:pPr>
          <a:r>
            <a:rPr lang="es-ES" sz="3700" kern="1200" dirty="0" smtClean="0">
              <a:solidFill>
                <a:srgbClr val="0070C0"/>
              </a:solidFill>
            </a:rPr>
            <a:t>*  Maestro de Terceros (Nits</a:t>
          </a:r>
          <a:r>
            <a:rPr lang="es-ES" sz="3700" kern="1200" dirty="0" smtClean="0">
              <a:solidFill>
                <a:srgbClr val="0070C0"/>
              </a:solidFill>
            </a:rPr>
            <a:t>)</a:t>
          </a:r>
        </a:p>
        <a:p>
          <a:pPr lvl="0" algn="just" defTabSz="1644650" rtl="0">
            <a:lnSpc>
              <a:spcPct val="90000"/>
            </a:lnSpc>
            <a:spcBef>
              <a:spcPct val="0"/>
            </a:spcBef>
            <a:spcAft>
              <a:spcPct val="35000"/>
            </a:spcAft>
          </a:pPr>
          <a:r>
            <a:rPr lang="es-ES" sz="3700" kern="1200" dirty="0" smtClean="0">
              <a:solidFill>
                <a:srgbClr val="0070C0"/>
              </a:solidFill>
            </a:rPr>
            <a:t>* Maestro de Comprobantes o fuentes Contables</a:t>
          </a:r>
          <a:endParaRPr lang="es-ES" sz="3700" kern="1200" dirty="0">
            <a:solidFill>
              <a:srgbClr val="0070C0"/>
            </a:solidFill>
          </a:endParaRPr>
        </a:p>
      </dsp:txBody>
      <dsp:txXfrm>
        <a:off x="1387995" y="0"/>
        <a:ext cx="8129541" cy="477211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C1470-3545-4E11-AB94-9F06172350A1}">
      <dsp:nvSpPr>
        <dsp:cNvPr id="0" name=""/>
        <dsp:cNvSpPr/>
      </dsp:nvSpPr>
      <dsp:spPr>
        <a:xfrm>
          <a:off x="0" y="6387"/>
          <a:ext cx="9585720" cy="1319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rtl="0">
            <a:lnSpc>
              <a:spcPct val="90000"/>
            </a:lnSpc>
            <a:spcBef>
              <a:spcPct val="0"/>
            </a:spcBef>
            <a:spcAft>
              <a:spcPct val="35000"/>
            </a:spcAft>
          </a:pPr>
          <a:r>
            <a:rPr lang="es-CO" sz="5500" b="1" kern="1200" dirty="0" smtClean="0"/>
            <a:t>CONTABILIZACION NOMINA</a:t>
          </a:r>
          <a:endParaRPr lang="es-ES" sz="5500" b="1" kern="1200" dirty="0"/>
        </a:p>
      </dsp:txBody>
      <dsp:txXfrm>
        <a:off x="64397" y="70784"/>
        <a:ext cx="9456926" cy="119038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4BD10-C077-4086-8F25-AD7D806F4266}">
      <dsp:nvSpPr>
        <dsp:cNvPr id="0" name=""/>
        <dsp:cNvSpPr/>
      </dsp:nvSpPr>
      <dsp:spPr>
        <a:xfrm>
          <a:off x="-1107751" y="0"/>
          <a:ext cx="4772118" cy="4772118"/>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D31AD1-864B-407F-A0B7-AEA8D7885CE2}">
      <dsp:nvSpPr>
        <dsp:cNvPr id="0" name=""/>
        <dsp:cNvSpPr/>
      </dsp:nvSpPr>
      <dsp:spPr>
        <a:xfrm>
          <a:off x="1387995" y="0"/>
          <a:ext cx="8129541" cy="477211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just" defTabSz="1111250" rtl="0">
            <a:lnSpc>
              <a:spcPct val="90000"/>
            </a:lnSpc>
            <a:spcBef>
              <a:spcPct val="0"/>
            </a:spcBef>
            <a:spcAft>
              <a:spcPct val="35000"/>
            </a:spcAft>
          </a:pPr>
          <a:r>
            <a:rPr lang="es-ES" sz="2500" kern="1200" dirty="0" smtClean="0">
              <a:solidFill>
                <a:srgbClr val="0070C0"/>
              </a:solidFill>
            </a:rPr>
            <a:t>Para las cuentas 51, 52, 72 y 73 existe un manejo especial si la empresa las maneja, este manejo se puede dar a nivel del centro costo o a nivel del empleado.</a:t>
          </a:r>
        </a:p>
        <a:p>
          <a:pPr lvl="0" algn="just" defTabSz="1111250" rtl="0">
            <a:lnSpc>
              <a:spcPct val="90000"/>
            </a:lnSpc>
            <a:spcBef>
              <a:spcPct val="0"/>
            </a:spcBef>
            <a:spcAft>
              <a:spcPct val="35000"/>
            </a:spcAft>
          </a:pPr>
          <a:r>
            <a:rPr lang="es-ES" sz="2500" kern="1200" dirty="0" smtClean="0">
              <a:solidFill>
                <a:srgbClr val="0070C0"/>
              </a:solidFill>
            </a:rPr>
            <a:t>* Centros de costo: se debe configurar la cuenta contable del centro de costo y en la definición contable manejar las sustituciones.</a:t>
          </a:r>
        </a:p>
        <a:p>
          <a:pPr lvl="0" algn="just" defTabSz="1111250" rtl="0">
            <a:lnSpc>
              <a:spcPct val="90000"/>
            </a:lnSpc>
            <a:spcBef>
              <a:spcPct val="0"/>
            </a:spcBef>
            <a:spcAft>
              <a:spcPct val="35000"/>
            </a:spcAft>
          </a:pPr>
          <a:r>
            <a:rPr lang="es-ES" sz="2500" kern="1200" dirty="0" smtClean="0">
              <a:solidFill>
                <a:srgbClr val="0070C0"/>
              </a:solidFill>
            </a:rPr>
            <a:t>*  Empleado: Para este caso se debe definir un clasificador (GRUPO) es un clasificador estándar definido para cada empresa. Y allí se debe colocar el grupo de cuenta al que perteneces el empleado, y en la definición contable se debe realizar su respectivo reemplazamiento o sustitución contable.</a:t>
          </a:r>
          <a:endParaRPr lang="es-ES" sz="2500" kern="1200" dirty="0">
            <a:solidFill>
              <a:srgbClr val="0070C0"/>
            </a:solidFill>
          </a:endParaRPr>
        </a:p>
      </dsp:txBody>
      <dsp:txXfrm>
        <a:off x="1387995" y="0"/>
        <a:ext cx="8129541" cy="477211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C1470-3545-4E11-AB94-9F06172350A1}">
      <dsp:nvSpPr>
        <dsp:cNvPr id="0" name=""/>
        <dsp:cNvSpPr/>
      </dsp:nvSpPr>
      <dsp:spPr>
        <a:xfrm>
          <a:off x="0" y="6387"/>
          <a:ext cx="9585720" cy="1319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rtl="0">
            <a:lnSpc>
              <a:spcPct val="90000"/>
            </a:lnSpc>
            <a:spcBef>
              <a:spcPct val="0"/>
            </a:spcBef>
            <a:spcAft>
              <a:spcPct val="35000"/>
            </a:spcAft>
          </a:pPr>
          <a:r>
            <a:rPr lang="es-CO" sz="5500" b="1" kern="1200" dirty="0" smtClean="0"/>
            <a:t>CONTABILIZACION NOMINA</a:t>
          </a:r>
          <a:endParaRPr lang="es-ES" sz="5500" b="1" kern="1200" dirty="0"/>
        </a:p>
      </dsp:txBody>
      <dsp:txXfrm>
        <a:off x="64397" y="70784"/>
        <a:ext cx="9456926" cy="119038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4BD10-C077-4086-8F25-AD7D806F4266}">
      <dsp:nvSpPr>
        <dsp:cNvPr id="0" name=""/>
        <dsp:cNvSpPr/>
      </dsp:nvSpPr>
      <dsp:spPr>
        <a:xfrm>
          <a:off x="-1107751" y="0"/>
          <a:ext cx="4772118" cy="4772118"/>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D31AD1-864B-407F-A0B7-AEA8D7885CE2}">
      <dsp:nvSpPr>
        <dsp:cNvPr id="0" name=""/>
        <dsp:cNvSpPr/>
      </dsp:nvSpPr>
      <dsp:spPr>
        <a:xfrm>
          <a:off x="1387995" y="0"/>
          <a:ext cx="8129541" cy="477211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ES" sz="2000" kern="1200" dirty="0" smtClean="0">
              <a:solidFill>
                <a:srgbClr val="0070C0"/>
              </a:solidFill>
            </a:rPr>
            <a:t>Variables:</a:t>
          </a:r>
        </a:p>
        <a:p>
          <a:pPr lvl="0" defTabSz="889000" rtl="0">
            <a:lnSpc>
              <a:spcPct val="90000"/>
            </a:lnSpc>
            <a:spcBef>
              <a:spcPct val="0"/>
            </a:spcBef>
            <a:spcAft>
              <a:spcPct val="35000"/>
            </a:spcAft>
          </a:pPr>
          <a:r>
            <a:rPr lang="es-CO" sz="2000" b="1" kern="1200" dirty="0" smtClean="0">
              <a:solidFill>
                <a:srgbClr val="0070C0"/>
              </a:solidFill>
            </a:rPr>
            <a:t>Mllg:ContEspUNO</a:t>
          </a:r>
          <a:r>
            <a:rPr lang="es-CO" sz="2000" kern="1200" dirty="0" smtClean="0">
              <a:solidFill>
                <a:srgbClr val="0070C0"/>
              </a:solidFill>
            </a:rPr>
            <a:t> dato M prioridad se utiliza cuando hay múltiples políticas para generar, por ej. para el caso del Sistema Uno. En el cual se debe indicar 0,1, 2, 3, 4, ..... para que el sistema maneje el orden correspondiente.</a:t>
          </a:r>
        </a:p>
        <a:p>
          <a:pPr lvl="0" defTabSz="889000" rtl="0">
            <a:lnSpc>
              <a:spcPct val="90000"/>
            </a:lnSpc>
            <a:spcBef>
              <a:spcPct val="0"/>
            </a:spcBef>
            <a:spcAft>
              <a:spcPct val="35000"/>
            </a:spcAft>
          </a:pPr>
          <a:r>
            <a:rPr lang="es-CO" sz="2000" b="1" kern="1200" dirty="0" smtClean="0">
              <a:solidFill>
                <a:srgbClr val="0070C0"/>
              </a:solidFill>
            </a:rPr>
            <a:t>Mllg:NativaMCH </a:t>
          </a:r>
          <a:r>
            <a:rPr lang="es-CO" sz="2000" kern="1200" dirty="0" smtClean="0">
              <a:solidFill>
                <a:srgbClr val="0070C0"/>
              </a:solidFill>
            </a:rPr>
            <a:t>1-Midasoft  2-GregPlain  3-Captus</a:t>
          </a:r>
        </a:p>
        <a:p>
          <a:pPr lvl="0" defTabSz="889000" rtl="0">
            <a:lnSpc>
              <a:spcPct val="90000"/>
            </a:lnSpc>
            <a:spcBef>
              <a:spcPct val="0"/>
            </a:spcBef>
            <a:spcAft>
              <a:spcPct val="35000"/>
            </a:spcAft>
          </a:pPr>
          <a:r>
            <a:rPr lang="es-CO" sz="2000" b="1" kern="1200" dirty="0" smtClean="0">
              <a:solidFill>
                <a:srgbClr val="0070C0"/>
              </a:solidFill>
            </a:rPr>
            <a:t>Tnlg:REDONDEA</a:t>
          </a:r>
          <a:r>
            <a:rPr lang="es-CO" sz="2000" kern="1200" dirty="0" smtClean="0">
              <a:solidFill>
                <a:srgbClr val="0070C0"/>
              </a:solidFill>
            </a:rPr>
            <a:t> Redondeo de cifras Alfanumérica Redondea los valores encontrados en el MCN dato S</a:t>
          </a:r>
        </a:p>
        <a:p>
          <a:pPr lvl="0" defTabSz="889000" rtl="0">
            <a:lnSpc>
              <a:spcPct val="90000"/>
            </a:lnSpc>
            <a:spcBef>
              <a:spcPct val="0"/>
            </a:spcBef>
            <a:spcAft>
              <a:spcPct val="35000"/>
            </a:spcAft>
          </a:pPr>
          <a:r>
            <a:rPr lang="es-CO" sz="2000" b="1" kern="1200" dirty="0" smtClean="0">
              <a:solidFill>
                <a:srgbClr val="0070C0"/>
              </a:solidFill>
            </a:rPr>
            <a:t>Tnlg:ExpMCN</a:t>
          </a:r>
          <a:r>
            <a:rPr lang="es-CO" sz="2000" kern="1200" dirty="0" smtClean="0">
              <a:solidFill>
                <a:srgbClr val="0070C0"/>
              </a:solidFill>
            </a:rPr>
            <a:t> Esta variable activa el debug del proceso de exportación (1)</a:t>
          </a:r>
        </a:p>
        <a:p>
          <a:pPr lvl="0" defTabSz="889000" rtl="0">
            <a:lnSpc>
              <a:spcPct val="90000"/>
            </a:lnSpc>
            <a:spcBef>
              <a:spcPct val="0"/>
            </a:spcBef>
            <a:spcAft>
              <a:spcPct val="35000"/>
            </a:spcAft>
          </a:pPr>
          <a:endParaRPr lang="es-CO" sz="2000" kern="1200" dirty="0" smtClean="0">
            <a:solidFill>
              <a:srgbClr val="0070C0"/>
            </a:solidFill>
          </a:endParaRPr>
        </a:p>
        <a:p>
          <a:pPr lvl="0" defTabSz="889000" rtl="0">
            <a:lnSpc>
              <a:spcPct val="90000"/>
            </a:lnSpc>
            <a:spcBef>
              <a:spcPct val="0"/>
            </a:spcBef>
            <a:spcAft>
              <a:spcPct val="35000"/>
            </a:spcAft>
          </a:pPr>
          <a:endParaRPr lang="es-CO" sz="2000" kern="1200" dirty="0" smtClean="0">
            <a:solidFill>
              <a:srgbClr val="0070C0"/>
            </a:solidFill>
          </a:endParaRPr>
        </a:p>
        <a:p>
          <a:pPr lvl="0" defTabSz="889000" rtl="0">
            <a:lnSpc>
              <a:spcPct val="90000"/>
            </a:lnSpc>
            <a:spcBef>
              <a:spcPct val="0"/>
            </a:spcBef>
            <a:spcAft>
              <a:spcPct val="35000"/>
            </a:spcAft>
          </a:pPr>
          <a:endParaRPr lang="es-CO" sz="2000" kern="1200" dirty="0" smtClean="0">
            <a:solidFill>
              <a:srgbClr val="0070C0"/>
            </a:solidFill>
          </a:endParaRPr>
        </a:p>
        <a:p>
          <a:pPr lvl="0" algn="just" defTabSz="889000" rtl="0">
            <a:lnSpc>
              <a:spcPct val="90000"/>
            </a:lnSpc>
            <a:spcBef>
              <a:spcPct val="0"/>
            </a:spcBef>
            <a:spcAft>
              <a:spcPct val="35000"/>
            </a:spcAft>
          </a:pPr>
          <a:endParaRPr lang="es-ES" sz="2000" kern="1200" dirty="0">
            <a:solidFill>
              <a:srgbClr val="0070C0"/>
            </a:solidFill>
          </a:endParaRPr>
        </a:p>
      </dsp:txBody>
      <dsp:txXfrm>
        <a:off x="1387995" y="0"/>
        <a:ext cx="8129541" cy="47721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4BD10-C077-4086-8F25-AD7D806F4266}">
      <dsp:nvSpPr>
        <dsp:cNvPr id="0" name=""/>
        <dsp:cNvSpPr/>
      </dsp:nvSpPr>
      <dsp:spPr>
        <a:xfrm>
          <a:off x="-1107751" y="0"/>
          <a:ext cx="4772118" cy="4772118"/>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D31AD1-864B-407F-A0B7-AEA8D7885CE2}">
      <dsp:nvSpPr>
        <dsp:cNvPr id="0" name=""/>
        <dsp:cNvSpPr/>
      </dsp:nvSpPr>
      <dsp:spPr>
        <a:xfrm>
          <a:off x="1387995" y="0"/>
          <a:ext cx="8129541" cy="477211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just" defTabSz="1111250" rtl="0">
            <a:lnSpc>
              <a:spcPct val="90000"/>
            </a:lnSpc>
            <a:spcBef>
              <a:spcPct val="0"/>
            </a:spcBef>
            <a:spcAft>
              <a:spcPct val="35000"/>
            </a:spcAft>
          </a:pPr>
          <a:r>
            <a:rPr lang="es-CO" sz="2500" kern="1200" dirty="0" smtClean="0">
              <a:solidFill>
                <a:srgbClr val="0070C0"/>
              </a:solidFill>
              <a:latin typeface="Arial" panose="020B0604020202020204" pitchFamily="34" charset="0"/>
              <a:cs typeface="Arial" panose="020B0604020202020204" pitchFamily="34" charset="0"/>
            </a:rPr>
            <a:t>A las empresas o instituciones se les presenta algunas situaciones relacionadas con las personas que se vinculan o que ya están laborando en ella, tales como:</a:t>
          </a:r>
        </a:p>
        <a:p>
          <a:pPr lvl="0" algn="just" defTabSz="1111250">
            <a:lnSpc>
              <a:spcPct val="90000"/>
            </a:lnSpc>
            <a:spcBef>
              <a:spcPct val="0"/>
            </a:spcBef>
            <a:spcAft>
              <a:spcPct val="35000"/>
            </a:spcAft>
          </a:pPr>
          <a:r>
            <a:rPr lang="es-CO" sz="2500" kern="1200" dirty="0" smtClean="0">
              <a:solidFill>
                <a:srgbClr val="0070C0"/>
              </a:solidFill>
              <a:latin typeface="Arial" panose="020B0604020202020204" pitchFamily="34" charset="0"/>
              <a:cs typeface="Arial" panose="020B0604020202020204" pitchFamily="34" charset="0"/>
            </a:rPr>
            <a:t>            a) Salarios de los Trabajadores;</a:t>
          </a:r>
        </a:p>
        <a:p>
          <a:pPr lvl="0" algn="just" defTabSz="1111250">
            <a:lnSpc>
              <a:spcPct val="90000"/>
            </a:lnSpc>
            <a:spcBef>
              <a:spcPct val="0"/>
            </a:spcBef>
            <a:spcAft>
              <a:spcPct val="35000"/>
            </a:spcAft>
          </a:pPr>
          <a:r>
            <a:rPr lang="es-CO" sz="2500" kern="1200" dirty="0" smtClean="0">
              <a:solidFill>
                <a:srgbClr val="0070C0"/>
              </a:solidFill>
              <a:latin typeface="Arial" panose="020B0604020202020204" pitchFamily="34" charset="0"/>
              <a:cs typeface="Arial" panose="020B0604020202020204" pitchFamily="34" charset="0"/>
            </a:rPr>
            <a:t>            b) Incapacidades, permisos, suspensión o retiro de trabajadores</a:t>
          </a:r>
        </a:p>
        <a:p>
          <a:pPr lvl="0" algn="just" defTabSz="1111250">
            <a:lnSpc>
              <a:spcPct val="90000"/>
            </a:lnSpc>
            <a:spcBef>
              <a:spcPct val="0"/>
            </a:spcBef>
            <a:spcAft>
              <a:spcPct val="35000"/>
            </a:spcAft>
          </a:pPr>
          <a:r>
            <a:rPr lang="es-CO" sz="2500" kern="1200" dirty="0" smtClean="0">
              <a:solidFill>
                <a:srgbClr val="0070C0"/>
              </a:solidFill>
              <a:latin typeface="Arial" panose="020B0604020202020204" pitchFamily="34" charset="0"/>
              <a:cs typeface="Arial" panose="020B0604020202020204" pitchFamily="34" charset="0"/>
            </a:rPr>
            <a:t>            c) Préstamos a los trabajadores.</a:t>
          </a:r>
        </a:p>
        <a:p>
          <a:pPr lvl="0" algn="just" defTabSz="1111250">
            <a:lnSpc>
              <a:spcPct val="90000"/>
            </a:lnSpc>
            <a:spcBef>
              <a:spcPct val="0"/>
            </a:spcBef>
            <a:spcAft>
              <a:spcPct val="35000"/>
            </a:spcAft>
          </a:pPr>
          <a:r>
            <a:rPr lang="es-CO" sz="2500" kern="1200" dirty="0" smtClean="0">
              <a:solidFill>
                <a:srgbClr val="0070C0"/>
              </a:solidFill>
              <a:latin typeface="Arial" panose="020B0604020202020204" pitchFamily="34" charset="0"/>
              <a:cs typeface="Arial" panose="020B0604020202020204" pitchFamily="34" charset="0"/>
            </a:rPr>
            <a:t>La información de estas “novedades de personal" debe ser registrada en documentos especiales en donde se mantiene la información en forma oportuna, veraz y eficaz, tanto para la empresa como para terceros.</a:t>
          </a:r>
          <a:endParaRPr lang="es-ES" sz="2500" kern="1200" dirty="0">
            <a:solidFill>
              <a:srgbClr val="0070C0"/>
            </a:solidFill>
          </a:endParaRPr>
        </a:p>
      </dsp:txBody>
      <dsp:txXfrm>
        <a:off x="1387995" y="0"/>
        <a:ext cx="8129541" cy="477211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C1470-3545-4E11-AB94-9F06172350A1}">
      <dsp:nvSpPr>
        <dsp:cNvPr id="0" name=""/>
        <dsp:cNvSpPr/>
      </dsp:nvSpPr>
      <dsp:spPr>
        <a:xfrm>
          <a:off x="0" y="6387"/>
          <a:ext cx="9585720" cy="1319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rtl="0">
            <a:lnSpc>
              <a:spcPct val="90000"/>
            </a:lnSpc>
            <a:spcBef>
              <a:spcPct val="0"/>
            </a:spcBef>
            <a:spcAft>
              <a:spcPct val="35000"/>
            </a:spcAft>
          </a:pPr>
          <a:r>
            <a:rPr lang="es-CO" sz="5500" b="1" kern="1200" dirty="0" smtClean="0"/>
            <a:t>CONTABILIZACION NOMINA</a:t>
          </a:r>
          <a:endParaRPr lang="es-ES" sz="5500" b="1" kern="1200" dirty="0"/>
        </a:p>
      </dsp:txBody>
      <dsp:txXfrm>
        <a:off x="64397" y="70784"/>
        <a:ext cx="9456926" cy="119038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4BD10-C077-4086-8F25-AD7D806F4266}">
      <dsp:nvSpPr>
        <dsp:cNvPr id="0" name=""/>
        <dsp:cNvSpPr/>
      </dsp:nvSpPr>
      <dsp:spPr>
        <a:xfrm>
          <a:off x="-1107751" y="0"/>
          <a:ext cx="4772118" cy="4772118"/>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D31AD1-864B-407F-A0B7-AEA8D7885CE2}">
      <dsp:nvSpPr>
        <dsp:cNvPr id="0" name=""/>
        <dsp:cNvSpPr/>
      </dsp:nvSpPr>
      <dsp:spPr>
        <a:xfrm>
          <a:off x="1387995" y="0"/>
          <a:ext cx="8129541" cy="477211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just" defTabSz="933450" rtl="0">
            <a:lnSpc>
              <a:spcPct val="90000"/>
            </a:lnSpc>
            <a:spcBef>
              <a:spcPct val="0"/>
            </a:spcBef>
            <a:spcAft>
              <a:spcPct val="35000"/>
            </a:spcAft>
          </a:pPr>
          <a:r>
            <a:rPr lang="es-ES" sz="2100" kern="1200" dirty="0" smtClean="0">
              <a:solidFill>
                <a:srgbClr val="0070C0"/>
              </a:solidFill>
            </a:rPr>
            <a:t>Posibles Errores en la contabilización </a:t>
          </a:r>
        </a:p>
        <a:p>
          <a:pPr lvl="0" defTabSz="933450" rtl="0">
            <a:lnSpc>
              <a:spcPct val="90000"/>
            </a:lnSpc>
            <a:spcBef>
              <a:spcPct val="0"/>
            </a:spcBef>
            <a:spcAft>
              <a:spcPct val="35000"/>
            </a:spcAft>
          </a:pPr>
          <a:r>
            <a:rPr lang="es-CO" sz="2100" b="1" kern="1200" dirty="0" smtClean="0">
              <a:solidFill>
                <a:srgbClr val="0070C0"/>
              </a:solidFill>
            </a:rPr>
            <a:t>CUENTA NO EXISTE </a:t>
          </a:r>
          <a:r>
            <a:rPr lang="es-CO" sz="2100" kern="1200" dirty="0" smtClean="0">
              <a:solidFill>
                <a:srgbClr val="0070C0"/>
              </a:solidFill>
            </a:rPr>
            <a:t>XXX</a:t>
          </a:r>
        </a:p>
        <a:p>
          <a:pPr lvl="0" defTabSz="933450">
            <a:lnSpc>
              <a:spcPct val="90000"/>
            </a:lnSpc>
            <a:spcBef>
              <a:spcPct val="0"/>
            </a:spcBef>
            <a:spcAft>
              <a:spcPct val="35000"/>
            </a:spcAft>
          </a:pPr>
          <a:r>
            <a:rPr lang="es-CO" sz="2100" kern="1200" dirty="0" smtClean="0">
              <a:solidFill>
                <a:srgbClr val="0070C0"/>
              </a:solidFill>
            </a:rPr>
            <a:t>Indica que la cuenta XXXX no está registrada en las cuentas del sistema contable</a:t>
          </a:r>
        </a:p>
        <a:p>
          <a:pPr lvl="0" defTabSz="933450">
            <a:lnSpc>
              <a:spcPct val="90000"/>
            </a:lnSpc>
            <a:spcBef>
              <a:spcPct val="0"/>
            </a:spcBef>
            <a:spcAft>
              <a:spcPct val="35000"/>
            </a:spcAft>
          </a:pPr>
          <a:r>
            <a:rPr lang="es-CO" sz="2100" b="1" kern="1200" dirty="0" smtClean="0">
              <a:solidFill>
                <a:srgbClr val="0070C0"/>
              </a:solidFill>
            </a:rPr>
            <a:t>CN_RCUCC NO EXISTE XXX - YYY</a:t>
          </a:r>
        </a:p>
        <a:p>
          <a:pPr lvl="0" defTabSz="933450">
            <a:lnSpc>
              <a:spcPct val="90000"/>
            </a:lnSpc>
            <a:spcBef>
              <a:spcPct val="0"/>
            </a:spcBef>
            <a:spcAft>
              <a:spcPct val="35000"/>
            </a:spcAft>
          </a:pPr>
          <a:r>
            <a:rPr lang="es-CO" sz="2100" kern="1200" dirty="0" smtClean="0">
              <a:solidFill>
                <a:srgbClr val="0070C0"/>
              </a:solidFill>
            </a:rPr>
            <a:t>Indica que la cuenta XXX que se está tratando de exportar, maneja centro de costo y no está relacionada con el centro de costo YYY</a:t>
          </a:r>
        </a:p>
        <a:p>
          <a:pPr lvl="0" defTabSz="933450">
            <a:lnSpc>
              <a:spcPct val="90000"/>
            </a:lnSpc>
            <a:spcBef>
              <a:spcPct val="0"/>
            </a:spcBef>
            <a:spcAft>
              <a:spcPct val="35000"/>
            </a:spcAft>
          </a:pPr>
          <a:r>
            <a:rPr lang="es-CO" sz="2100" b="1" kern="1200" dirty="0" smtClean="0">
              <a:solidFill>
                <a:srgbClr val="0070C0"/>
              </a:solidFill>
            </a:rPr>
            <a:t>No detalle tercero XXX</a:t>
          </a:r>
        </a:p>
        <a:p>
          <a:pPr lvl="0" defTabSz="933450">
            <a:lnSpc>
              <a:spcPct val="90000"/>
            </a:lnSpc>
            <a:spcBef>
              <a:spcPct val="0"/>
            </a:spcBef>
            <a:spcAft>
              <a:spcPct val="35000"/>
            </a:spcAft>
          </a:pPr>
          <a:r>
            <a:rPr lang="es-CO" sz="2100" kern="1200" dirty="0" smtClean="0">
              <a:solidFill>
                <a:srgbClr val="0070C0"/>
              </a:solidFill>
            </a:rPr>
            <a:t>No existe un tercero (o un empleado) de Midasoft en la tabla de terceros </a:t>
          </a:r>
        </a:p>
        <a:p>
          <a:pPr lvl="0" defTabSz="933450" rtl="0">
            <a:lnSpc>
              <a:spcPct val="90000"/>
            </a:lnSpc>
            <a:spcBef>
              <a:spcPct val="0"/>
            </a:spcBef>
            <a:spcAft>
              <a:spcPct val="35000"/>
            </a:spcAft>
          </a:pPr>
          <a:endParaRPr lang="es-CO" sz="2100" kern="1200" dirty="0" smtClean="0">
            <a:solidFill>
              <a:srgbClr val="0070C0"/>
            </a:solidFill>
          </a:endParaRPr>
        </a:p>
        <a:p>
          <a:pPr lvl="0" defTabSz="933450" rtl="0">
            <a:lnSpc>
              <a:spcPct val="90000"/>
            </a:lnSpc>
            <a:spcBef>
              <a:spcPct val="0"/>
            </a:spcBef>
            <a:spcAft>
              <a:spcPct val="35000"/>
            </a:spcAft>
          </a:pPr>
          <a:endParaRPr lang="es-CO" sz="2100" kern="1200" dirty="0" smtClean="0">
            <a:solidFill>
              <a:srgbClr val="0070C0"/>
            </a:solidFill>
          </a:endParaRPr>
        </a:p>
        <a:p>
          <a:pPr lvl="0" algn="just" defTabSz="933450" rtl="0">
            <a:lnSpc>
              <a:spcPct val="90000"/>
            </a:lnSpc>
            <a:spcBef>
              <a:spcPct val="0"/>
            </a:spcBef>
            <a:spcAft>
              <a:spcPct val="35000"/>
            </a:spcAft>
          </a:pPr>
          <a:endParaRPr lang="es-ES" sz="2100" kern="1200" dirty="0">
            <a:solidFill>
              <a:srgbClr val="0070C0"/>
            </a:solidFill>
          </a:endParaRPr>
        </a:p>
      </dsp:txBody>
      <dsp:txXfrm>
        <a:off x="1387995" y="0"/>
        <a:ext cx="8129541" cy="477211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C1470-3545-4E11-AB94-9F06172350A1}">
      <dsp:nvSpPr>
        <dsp:cNvPr id="0" name=""/>
        <dsp:cNvSpPr/>
      </dsp:nvSpPr>
      <dsp:spPr>
        <a:xfrm>
          <a:off x="0" y="6387"/>
          <a:ext cx="9585720" cy="1319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rtl="0">
            <a:lnSpc>
              <a:spcPct val="90000"/>
            </a:lnSpc>
            <a:spcBef>
              <a:spcPct val="0"/>
            </a:spcBef>
            <a:spcAft>
              <a:spcPct val="35000"/>
            </a:spcAft>
          </a:pPr>
          <a:r>
            <a:rPr lang="es-CO" sz="5500" b="1" kern="1200" dirty="0" smtClean="0"/>
            <a:t>CONTABILIZACION NOMINA</a:t>
          </a:r>
          <a:endParaRPr lang="es-ES" sz="5500" b="1" kern="1200" dirty="0"/>
        </a:p>
      </dsp:txBody>
      <dsp:txXfrm>
        <a:off x="64397" y="70784"/>
        <a:ext cx="9456926" cy="119038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4BD10-C077-4086-8F25-AD7D806F4266}">
      <dsp:nvSpPr>
        <dsp:cNvPr id="0" name=""/>
        <dsp:cNvSpPr/>
      </dsp:nvSpPr>
      <dsp:spPr>
        <a:xfrm>
          <a:off x="-1107751" y="0"/>
          <a:ext cx="4772118" cy="4772118"/>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D31AD1-864B-407F-A0B7-AEA8D7885CE2}">
      <dsp:nvSpPr>
        <dsp:cNvPr id="0" name=""/>
        <dsp:cNvSpPr/>
      </dsp:nvSpPr>
      <dsp:spPr>
        <a:xfrm>
          <a:off x="1387995" y="0"/>
          <a:ext cx="8129541" cy="477211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defTabSz="488950" rtl="0">
            <a:lnSpc>
              <a:spcPct val="90000"/>
            </a:lnSpc>
            <a:spcBef>
              <a:spcPct val="0"/>
            </a:spcBef>
            <a:spcAft>
              <a:spcPct val="35000"/>
            </a:spcAft>
          </a:pPr>
          <a:endParaRPr lang="es-CO" sz="1100" b="1" kern="1200" dirty="0" smtClean="0">
            <a:solidFill>
              <a:srgbClr val="0070C0"/>
            </a:solidFill>
          </a:endParaRPr>
        </a:p>
        <a:p>
          <a:pPr lvl="0" defTabSz="488950" rtl="0">
            <a:lnSpc>
              <a:spcPct val="90000"/>
            </a:lnSpc>
            <a:spcBef>
              <a:spcPct val="0"/>
            </a:spcBef>
            <a:spcAft>
              <a:spcPct val="35000"/>
            </a:spcAft>
          </a:pPr>
          <a:endParaRPr lang="es-CO" sz="1100" b="1" kern="1200" dirty="0" smtClean="0">
            <a:solidFill>
              <a:srgbClr val="0070C0"/>
            </a:solidFill>
          </a:endParaRPr>
        </a:p>
        <a:p>
          <a:pPr lvl="0" defTabSz="488950" rtl="0">
            <a:lnSpc>
              <a:spcPct val="90000"/>
            </a:lnSpc>
            <a:spcBef>
              <a:spcPct val="0"/>
            </a:spcBef>
            <a:spcAft>
              <a:spcPct val="35000"/>
            </a:spcAft>
          </a:pPr>
          <a:endParaRPr lang="es-CO" sz="1100" b="1" kern="1200" dirty="0" smtClean="0">
            <a:solidFill>
              <a:srgbClr val="0070C0"/>
            </a:solidFill>
          </a:endParaRPr>
        </a:p>
        <a:p>
          <a:pPr lvl="0" defTabSz="488950" rtl="0">
            <a:lnSpc>
              <a:spcPct val="90000"/>
            </a:lnSpc>
            <a:spcBef>
              <a:spcPct val="0"/>
            </a:spcBef>
            <a:spcAft>
              <a:spcPct val="35000"/>
            </a:spcAft>
          </a:pPr>
          <a:endParaRPr lang="es-CO" sz="1100" b="1" kern="1200" dirty="0" smtClean="0">
            <a:solidFill>
              <a:srgbClr val="0070C0"/>
            </a:solidFill>
          </a:endParaRPr>
        </a:p>
        <a:p>
          <a:pPr lvl="0" defTabSz="488950" rtl="0">
            <a:lnSpc>
              <a:spcPct val="90000"/>
            </a:lnSpc>
            <a:spcBef>
              <a:spcPct val="0"/>
            </a:spcBef>
            <a:spcAft>
              <a:spcPct val="35000"/>
            </a:spcAft>
          </a:pPr>
          <a:r>
            <a:rPr lang="es-CO" sz="1100" b="1" kern="1200" dirty="0" smtClean="0">
              <a:solidFill>
                <a:srgbClr val="0070C0"/>
              </a:solidFill>
            </a:rPr>
            <a:t>TIPS UTILIZADOS EN LA EXPORTACION CONTABLE</a:t>
          </a:r>
        </a:p>
        <a:p>
          <a:pPr lvl="0" defTabSz="488950" rtl="0">
            <a:lnSpc>
              <a:spcPct val="90000"/>
            </a:lnSpc>
            <a:spcBef>
              <a:spcPct val="0"/>
            </a:spcBef>
            <a:spcAft>
              <a:spcPct val="35000"/>
            </a:spcAft>
          </a:pPr>
          <a:r>
            <a:rPr lang="es-CO" sz="1100" b="1" kern="1200" dirty="0" smtClean="0">
              <a:solidFill>
                <a:srgbClr val="0070C0"/>
              </a:solidFill>
            </a:rPr>
            <a:t>Caso 1-.</a:t>
          </a:r>
        </a:p>
        <a:p>
          <a:pPr lvl="0" defTabSz="488950">
            <a:lnSpc>
              <a:spcPct val="90000"/>
            </a:lnSpc>
            <a:spcBef>
              <a:spcPct val="0"/>
            </a:spcBef>
            <a:spcAft>
              <a:spcPct val="35000"/>
            </a:spcAft>
          </a:pPr>
          <a:r>
            <a:rPr lang="es-CO" sz="1100" b="0" kern="1200" dirty="0" smtClean="0">
              <a:solidFill>
                <a:srgbClr val="0070C0"/>
              </a:solidFill>
            </a:rPr>
            <a:t>Se necesita que el tipo sea:</a:t>
          </a:r>
        </a:p>
        <a:p>
          <a:pPr lvl="0" defTabSz="488950">
            <a:lnSpc>
              <a:spcPct val="90000"/>
            </a:lnSpc>
            <a:spcBef>
              <a:spcPct val="0"/>
            </a:spcBef>
            <a:spcAft>
              <a:spcPct val="35000"/>
            </a:spcAft>
          </a:pPr>
          <a:r>
            <a:rPr lang="es-CO" sz="1100" b="0" kern="1200" dirty="0" smtClean="0">
              <a:solidFill>
                <a:srgbClr val="0070C0"/>
              </a:solidFill>
            </a:rPr>
            <a:t>DR para Débitos</a:t>
          </a:r>
        </a:p>
        <a:p>
          <a:pPr lvl="0" defTabSz="488950">
            <a:lnSpc>
              <a:spcPct val="90000"/>
            </a:lnSpc>
            <a:spcBef>
              <a:spcPct val="0"/>
            </a:spcBef>
            <a:spcAft>
              <a:spcPct val="35000"/>
            </a:spcAft>
          </a:pPr>
          <a:r>
            <a:rPr lang="es-CO" sz="1100" b="0" kern="1200" dirty="0" smtClean="0">
              <a:solidFill>
                <a:srgbClr val="0070C0"/>
              </a:solidFill>
            </a:rPr>
            <a:t>CR para Créditos</a:t>
          </a:r>
        </a:p>
        <a:p>
          <a:pPr lvl="0" defTabSz="488950">
            <a:lnSpc>
              <a:spcPct val="90000"/>
            </a:lnSpc>
            <a:spcBef>
              <a:spcPct val="0"/>
            </a:spcBef>
            <a:spcAft>
              <a:spcPct val="35000"/>
            </a:spcAft>
          </a:pPr>
          <a:r>
            <a:rPr lang="es-CO" sz="1100" b="0" kern="1200" dirty="0" smtClean="0">
              <a:solidFill>
                <a:srgbClr val="0070C0"/>
              </a:solidFill>
            </a:rPr>
            <a:t>Utilice la máscara del PLT</a:t>
          </a:r>
        </a:p>
        <a:p>
          <a:pPr lvl="0" defTabSz="488950">
            <a:lnSpc>
              <a:spcPct val="90000"/>
            </a:lnSpc>
            <a:spcBef>
              <a:spcPct val="0"/>
            </a:spcBef>
            <a:spcAft>
              <a:spcPct val="35000"/>
            </a:spcAft>
          </a:pPr>
          <a:r>
            <a:rPr lang="es-CO" sz="1100" b="0" kern="1200" dirty="0" smtClean="0">
              <a:solidFill>
                <a:srgbClr val="0070C0"/>
              </a:solidFill>
            </a:rPr>
            <a:t>D para Débitos</a:t>
          </a:r>
        </a:p>
        <a:p>
          <a:pPr lvl="0" defTabSz="488950">
            <a:lnSpc>
              <a:spcPct val="90000"/>
            </a:lnSpc>
            <a:spcBef>
              <a:spcPct val="0"/>
            </a:spcBef>
            <a:spcAft>
              <a:spcPct val="35000"/>
            </a:spcAft>
          </a:pPr>
          <a:r>
            <a:rPr lang="es-CO" sz="1100" b="0" kern="1200" dirty="0" smtClean="0">
              <a:solidFill>
                <a:srgbClr val="0070C0"/>
              </a:solidFill>
            </a:rPr>
            <a:t>C para Créditos</a:t>
          </a:r>
        </a:p>
        <a:p>
          <a:pPr lvl="0" defTabSz="488950" rtl="0">
            <a:lnSpc>
              <a:spcPct val="90000"/>
            </a:lnSpc>
            <a:spcBef>
              <a:spcPct val="0"/>
            </a:spcBef>
            <a:spcAft>
              <a:spcPct val="35000"/>
            </a:spcAft>
          </a:pPr>
          <a:r>
            <a:rPr lang="es-CO" sz="1100" b="0" kern="1200" dirty="0" smtClean="0">
              <a:solidFill>
                <a:srgbClr val="0070C0"/>
              </a:solidFill>
            </a:rPr>
            <a:t>Caso 2-.</a:t>
          </a:r>
        </a:p>
        <a:p>
          <a:pPr lvl="0" defTabSz="488950">
            <a:lnSpc>
              <a:spcPct val="90000"/>
            </a:lnSpc>
            <a:spcBef>
              <a:spcPct val="0"/>
            </a:spcBef>
            <a:spcAft>
              <a:spcPct val="35000"/>
            </a:spcAft>
          </a:pPr>
          <a:r>
            <a:rPr lang="es-CO" sz="1100" b="0" kern="1200" dirty="0" smtClean="0">
              <a:solidFill>
                <a:srgbClr val="0070C0"/>
              </a:solidFill>
            </a:rPr>
            <a:t>Para la exportación contable Nativa 1, es decir para ERP de Midasoft y que se quiera realizar la reconstrucción de Saldos en forma automática:</a:t>
          </a:r>
        </a:p>
        <a:p>
          <a:pPr lvl="0" defTabSz="488950">
            <a:lnSpc>
              <a:spcPct val="90000"/>
            </a:lnSpc>
            <a:spcBef>
              <a:spcPct val="0"/>
            </a:spcBef>
            <a:spcAft>
              <a:spcPct val="35000"/>
            </a:spcAft>
          </a:pPr>
          <a:r>
            <a:rPr lang="es-CO" sz="1100" b="0" kern="1200" dirty="0" smtClean="0">
              <a:solidFill>
                <a:srgbClr val="0070C0"/>
              </a:solidFill>
            </a:rPr>
            <a:t>Configure la Variable de Usuario</a:t>
          </a:r>
        </a:p>
        <a:p>
          <a:pPr lvl="0" defTabSz="488950">
            <a:lnSpc>
              <a:spcPct val="90000"/>
            </a:lnSpc>
            <a:spcBef>
              <a:spcPct val="0"/>
            </a:spcBef>
            <a:spcAft>
              <a:spcPct val="35000"/>
            </a:spcAft>
          </a:pPr>
          <a:r>
            <a:rPr lang="es-CO" sz="1100" b="0" kern="1200" dirty="0" smtClean="0">
              <a:solidFill>
                <a:srgbClr val="0070C0"/>
              </a:solidFill>
            </a:rPr>
            <a:t>Mllg:StoreSAC Store Reconstrucción de Saldos Contables</a:t>
          </a:r>
        </a:p>
        <a:p>
          <a:pPr lvl="0" defTabSz="488950">
            <a:lnSpc>
              <a:spcPct val="90000"/>
            </a:lnSpc>
            <a:spcBef>
              <a:spcPct val="0"/>
            </a:spcBef>
            <a:spcAft>
              <a:spcPct val="35000"/>
            </a:spcAft>
          </a:pPr>
          <a:r>
            <a:rPr lang="es-CO" sz="1100" b="0" kern="1200" dirty="0" smtClean="0">
              <a:solidFill>
                <a:srgbClr val="0070C0"/>
              </a:solidFill>
            </a:rPr>
            <a:t>Alfanumérica</a:t>
          </a:r>
        </a:p>
        <a:p>
          <a:pPr lvl="0" defTabSz="488950">
            <a:lnSpc>
              <a:spcPct val="90000"/>
            </a:lnSpc>
            <a:spcBef>
              <a:spcPct val="0"/>
            </a:spcBef>
            <a:spcAft>
              <a:spcPct val="35000"/>
            </a:spcAft>
          </a:pPr>
          <a:r>
            <a:rPr lang="es-CO" sz="1100" b="0" kern="1200" dirty="0" smtClean="0">
              <a:solidFill>
                <a:srgbClr val="0070C0"/>
              </a:solidFill>
            </a:rPr>
            <a:t>Dato = SP_Reconstruir_Saldos</a:t>
          </a:r>
        </a:p>
        <a:p>
          <a:pPr lvl="0" defTabSz="488950">
            <a:lnSpc>
              <a:spcPct val="90000"/>
            </a:lnSpc>
            <a:spcBef>
              <a:spcPct val="0"/>
            </a:spcBef>
            <a:spcAft>
              <a:spcPct val="35000"/>
            </a:spcAft>
          </a:pPr>
          <a:r>
            <a:rPr lang="es-CO" sz="1100" b="0" kern="1200" dirty="0" smtClean="0">
              <a:solidFill>
                <a:srgbClr val="0070C0"/>
              </a:solidFill>
            </a:rPr>
            <a:t>Existen para este proceso tres store procedure:</a:t>
          </a:r>
        </a:p>
        <a:p>
          <a:pPr lvl="0" defTabSz="488950">
            <a:lnSpc>
              <a:spcPct val="90000"/>
            </a:lnSpc>
            <a:spcBef>
              <a:spcPct val="0"/>
            </a:spcBef>
            <a:spcAft>
              <a:spcPct val="35000"/>
            </a:spcAft>
          </a:pPr>
          <a:r>
            <a:rPr lang="es-CO" sz="1100" b="0" kern="1200" dirty="0" smtClean="0">
              <a:solidFill>
                <a:srgbClr val="0070C0"/>
              </a:solidFill>
            </a:rPr>
            <a:t>1-. Deben de ser creados en el motor en el siguiente orden:</a:t>
          </a:r>
        </a:p>
        <a:p>
          <a:pPr lvl="0" defTabSz="488950">
            <a:lnSpc>
              <a:spcPct val="90000"/>
            </a:lnSpc>
            <a:spcBef>
              <a:spcPct val="0"/>
            </a:spcBef>
            <a:spcAft>
              <a:spcPct val="35000"/>
            </a:spcAft>
          </a:pPr>
          <a:r>
            <a:rPr lang="es-CO" sz="1100" b="0" kern="1200" dirty="0" smtClean="0">
              <a:solidFill>
                <a:srgbClr val="0070C0"/>
              </a:solidFill>
            </a:rPr>
            <a:t>1.1-.SPAct_SacMes01</a:t>
          </a:r>
        </a:p>
        <a:p>
          <a:pPr lvl="0" defTabSz="488950">
            <a:lnSpc>
              <a:spcPct val="90000"/>
            </a:lnSpc>
            <a:spcBef>
              <a:spcPct val="0"/>
            </a:spcBef>
            <a:spcAft>
              <a:spcPct val="35000"/>
            </a:spcAft>
          </a:pPr>
          <a:r>
            <a:rPr lang="es-CO" sz="1100" b="0" kern="1200" dirty="0" smtClean="0">
              <a:solidFill>
                <a:srgbClr val="0070C0"/>
              </a:solidFill>
            </a:rPr>
            <a:t>1.2-.SPAct_SacMesMayor01</a:t>
          </a:r>
        </a:p>
        <a:p>
          <a:pPr lvl="0" defTabSz="488950">
            <a:lnSpc>
              <a:spcPct val="90000"/>
            </a:lnSpc>
            <a:spcBef>
              <a:spcPct val="0"/>
            </a:spcBef>
            <a:spcAft>
              <a:spcPct val="35000"/>
            </a:spcAft>
          </a:pPr>
          <a:r>
            <a:rPr lang="es-CO" sz="1100" b="0" kern="1200" dirty="0" smtClean="0">
              <a:solidFill>
                <a:srgbClr val="0070C0"/>
              </a:solidFill>
            </a:rPr>
            <a:t>1.3-.Sp_Reconstruir_Saldos </a:t>
          </a:r>
        </a:p>
        <a:p>
          <a:pPr lvl="0" defTabSz="488950">
            <a:lnSpc>
              <a:spcPct val="90000"/>
            </a:lnSpc>
            <a:spcBef>
              <a:spcPct val="0"/>
            </a:spcBef>
            <a:spcAft>
              <a:spcPct val="35000"/>
            </a:spcAft>
          </a:pPr>
          <a:r>
            <a:rPr lang="es-CO" sz="1100" b="0" kern="1200" dirty="0" smtClean="0">
              <a:solidFill>
                <a:srgbClr val="0070C0"/>
              </a:solidFill>
            </a:rPr>
            <a:t>2-.Estos strores se encuentran en el directorio MSSQL, para slq server.</a:t>
          </a:r>
        </a:p>
        <a:p>
          <a:pPr lvl="0" defTabSz="488950">
            <a:lnSpc>
              <a:spcPct val="90000"/>
            </a:lnSpc>
            <a:spcBef>
              <a:spcPct val="0"/>
            </a:spcBef>
            <a:spcAft>
              <a:spcPct val="35000"/>
            </a:spcAft>
          </a:pPr>
          <a:endParaRPr lang="es-CO" sz="1600" b="0" kern="1200" dirty="0" smtClean="0">
            <a:solidFill>
              <a:srgbClr val="0070C0"/>
            </a:solidFill>
          </a:endParaRPr>
        </a:p>
        <a:p>
          <a:pPr lvl="0" defTabSz="488950" rtl="0">
            <a:lnSpc>
              <a:spcPct val="90000"/>
            </a:lnSpc>
            <a:spcBef>
              <a:spcPct val="0"/>
            </a:spcBef>
            <a:spcAft>
              <a:spcPct val="35000"/>
            </a:spcAft>
          </a:pPr>
          <a:endParaRPr lang="es-CO" sz="1300" kern="1200" dirty="0" smtClean="0">
            <a:solidFill>
              <a:srgbClr val="0070C0"/>
            </a:solidFill>
          </a:endParaRPr>
        </a:p>
        <a:p>
          <a:pPr lvl="0" defTabSz="488950" rtl="0">
            <a:lnSpc>
              <a:spcPct val="90000"/>
            </a:lnSpc>
            <a:spcBef>
              <a:spcPct val="0"/>
            </a:spcBef>
            <a:spcAft>
              <a:spcPct val="35000"/>
            </a:spcAft>
          </a:pPr>
          <a:endParaRPr lang="es-CO" sz="1300" kern="1200" dirty="0" smtClean="0">
            <a:solidFill>
              <a:srgbClr val="0070C0"/>
            </a:solidFill>
          </a:endParaRPr>
        </a:p>
        <a:p>
          <a:pPr lvl="0" algn="just" defTabSz="488950" rtl="0">
            <a:lnSpc>
              <a:spcPct val="90000"/>
            </a:lnSpc>
            <a:spcBef>
              <a:spcPct val="0"/>
            </a:spcBef>
            <a:spcAft>
              <a:spcPct val="35000"/>
            </a:spcAft>
          </a:pPr>
          <a:endParaRPr lang="es-ES" sz="1300" kern="1200" dirty="0">
            <a:solidFill>
              <a:srgbClr val="0070C0"/>
            </a:solidFill>
          </a:endParaRPr>
        </a:p>
      </dsp:txBody>
      <dsp:txXfrm>
        <a:off x="1387995" y="0"/>
        <a:ext cx="8129541" cy="477211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C1470-3545-4E11-AB94-9F06172350A1}">
      <dsp:nvSpPr>
        <dsp:cNvPr id="0" name=""/>
        <dsp:cNvSpPr/>
      </dsp:nvSpPr>
      <dsp:spPr>
        <a:xfrm>
          <a:off x="0" y="6387"/>
          <a:ext cx="9585720" cy="1319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rtl="0">
            <a:lnSpc>
              <a:spcPct val="90000"/>
            </a:lnSpc>
            <a:spcBef>
              <a:spcPct val="0"/>
            </a:spcBef>
            <a:spcAft>
              <a:spcPct val="35000"/>
            </a:spcAft>
          </a:pPr>
          <a:r>
            <a:rPr lang="es-CO" sz="5500" b="1" kern="1200" dirty="0" smtClean="0"/>
            <a:t>CONTABILIZACION NOMINA</a:t>
          </a:r>
          <a:endParaRPr lang="es-ES" sz="5500" b="1" kern="1200" dirty="0"/>
        </a:p>
      </dsp:txBody>
      <dsp:txXfrm>
        <a:off x="64397" y="70784"/>
        <a:ext cx="9456926" cy="119038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4BD10-C077-4086-8F25-AD7D806F4266}">
      <dsp:nvSpPr>
        <dsp:cNvPr id="0" name=""/>
        <dsp:cNvSpPr/>
      </dsp:nvSpPr>
      <dsp:spPr>
        <a:xfrm>
          <a:off x="-1107751" y="0"/>
          <a:ext cx="4772118" cy="4772118"/>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D31AD1-864B-407F-A0B7-AEA8D7885CE2}">
      <dsp:nvSpPr>
        <dsp:cNvPr id="0" name=""/>
        <dsp:cNvSpPr/>
      </dsp:nvSpPr>
      <dsp:spPr>
        <a:xfrm>
          <a:off x="1387995" y="0"/>
          <a:ext cx="8129541" cy="477211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defTabSz="488950" rtl="0">
            <a:lnSpc>
              <a:spcPct val="90000"/>
            </a:lnSpc>
            <a:spcBef>
              <a:spcPct val="0"/>
            </a:spcBef>
            <a:spcAft>
              <a:spcPct val="35000"/>
            </a:spcAft>
          </a:pPr>
          <a:endParaRPr lang="es-CO" sz="1100" b="1" kern="1200" dirty="0" smtClean="0">
            <a:solidFill>
              <a:srgbClr val="0070C0"/>
            </a:solidFill>
          </a:endParaRPr>
        </a:p>
        <a:p>
          <a:pPr lvl="0" defTabSz="488950" rtl="0">
            <a:lnSpc>
              <a:spcPct val="90000"/>
            </a:lnSpc>
            <a:spcBef>
              <a:spcPct val="0"/>
            </a:spcBef>
            <a:spcAft>
              <a:spcPct val="35000"/>
            </a:spcAft>
          </a:pPr>
          <a:endParaRPr lang="es-CO" sz="1100" b="1" kern="1200" dirty="0" smtClean="0">
            <a:solidFill>
              <a:srgbClr val="0070C0"/>
            </a:solidFill>
          </a:endParaRPr>
        </a:p>
        <a:p>
          <a:pPr lvl="0" defTabSz="488950" rtl="0">
            <a:lnSpc>
              <a:spcPct val="90000"/>
            </a:lnSpc>
            <a:spcBef>
              <a:spcPct val="0"/>
            </a:spcBef>
            <a:spcAft>
              <a:spcPct val="35000"/>
            </a:spcAft>
          </a:pPr>
          <a:endParaRPr lang="es-CO" sz="1100" b="1" kern="1200" dirty="0" smtClean="0">
            <a:solidFill>
              <a:srgbClr val="0070C0"/>
            </a:solidFill>
          </a:endParaRPr>
        </a:p>
        <a:p>
          <a:pPr lvl="0" defTabSz="488950" rtl="0">
            <a:lnSpc>
              <a:spcPct val="90000"/>
            </a:lnSpc>
            <a:spcBef>
              <a:spcPct val="0"/>
            </a:spcBef>
            <a:spcAft>
              <a:spcPct val="35000"/>
            </a:spcAft>
          </a:pPr>
          <a:endParaRPr lang="es-CO" sz="1100" b="1" kern="1200" dirty="0" smtClean="0">
            <a:solidFill>
              <a:srgbClr val="0070C0"/>
            </a:solidFill>
          </a:endParaRPr>
        </a:p>
        <a:p>
          <a:pPr lvl="0" defTabSz="488950" rtl="0">
            <a:lnSpc>
              <a:spcPct val="90000"/>
            </a:lnSpc>
            <a:spcBef>
              <a:spcPct val="0"/>
            </a:spcBef>
            <a:spcAft>
              <a:spcPct val="35000"/>
            </a:spcAft>
          </a:pPr>
          <a:endParaRPr lang="es-CO" sz="1100" b="1" kern="1200" dirty="0" smtClean="0">
            <a:solidFill>
              <a:srgbClr val="0070C0"/>
            </a:solidFill>
          </a:endParaRPr>
        </a:p>
        <a:p>
          <a:pPr lvl="0" defTabSz="488950" rtl="0">
            <a:lnSpc>
              <a:spcPct val="90000"/>
            </a:lnSpc>
            <a:spcBef>
              <a:spcPct val="0"/>
            </a:spcBef>
            <a:spcAft>
              <a:spcPct val="35000"/>
            </a:spcAft>
          </a:pPr>
          <a:endParaRPr lang="es-CO" sz="1100" b="1" kern="1200" dirty="0" smtClean="0">
            <a:solidFill>
              <a:srgbClr val="0070C0"/>
            </a:solidFill>
          </a:endParaRPr>
        </a:p>
        <a:p>
          <a:pPr lvl="0" defTabSz="488950" rtl="0">
            <a:lnSpc>
              <a:spcPct val="90000"/>
            </a:lnSpc>
            <a:spcBef>
              <a:spcPct val="0"/>
            </a:spcBef>
            <a:spcAft>
              <a:spcPct val="35000"/>
            </a:spcAft>
          </a:pPr>
          <a:r>
            <a:rPr lang="es-CO" sz="1100" b="1" kern="1200" dirty="0" smtClean="0">
              <a:solidFill>
                <a:srgbClr val="0070C0"/>
              </a:solidFill>
            </a:rPr>
            <a:t>TIPS UTILIZADOS EN LA EXPORTACION CONTABLE</a:t>
          </a:r>
        </a:p>
        <a:p>
          <a:pPr lvl="0" defTabSz="488950" rtl="0">
            <a:lnSpc>
              <a:spcPct val="90000"/>
            </a:lnSpc>
            <a:spcBef>
              <a:spcPct val="0"/>
            </a:spcBef>
            <a:spcAft>
              <a:spcPct val="35000"/>
            </a:spcAft>
          </a:pPr>
          <a:r>
            <a:rPr lang="es-CO" sz="1100" b="1" kern="1200" dirty="0" smtClean="0">
              <a:solidFill>
                <a:srgbClr val="0070C0"/>
              </a:solidFill>
            </a:rPr>
            <a:t>Caso 4-. COMO SEPARAR LAS COLUMNAS DE LAS CUENTAS EN DEBITO Y CREDITO, en un archivo plano</a:t>
          </a:r>
        </a:p>
        <a:p>
          <a:pPr lvl="0" defTabSz="488950">
            <a:lnSpc>
              <a:spcPct val="90000"/>
            </a:lnSpc>
            <a:spcBef>
              <a:spcPct val="0"/>
            </a:spcBef>
            <a:spcAft>
              <a:spcPct val="35000"/>
            </a:spcAft>
          </a:pPr>
          <a:r>
            <a:rPr lang="es-CO" sz="1100" b="1" kern="1200" dirty="0" smtClean="0">
              <a:solidFill>
                <a:srgbClr val="0070C0"/>
              </a:solidFill>
            </a:rPr>
            <a:t>Ejemplo 1: Para que el archivo plano quede así:</a:t>
          </a:r>
        </a:p>
        <a:p>
          <a:pPr lvl="0" defTabSz="488950">
            <a:lnSpc>
              <a:spcPct val="90000"/>
            </a:lnSpc>
            <a:spcBef>
              <a:spcPct val="0"/>
            </a:spcBef>
            <a:spcAft>
              <a:spcPct val="35000"/>
            </a:spcAft>
          </a:pPr>
          <a:r>
            <a:rPr lang="es-CO" sz="1100" b="1" kern="1200" dirty="0" smtClean="0">
              <a:solidFill>
                <a:srgbClr val="0070C0"/>
              </a:solidFill>
            </a:rPr>
            <a:t>Nit			Debito		Crédito		Valor db            valor cr</a:t>
          </a:r>
        </a:p>
        <a:p>
          <a:pPr lvl="0" defTabSz="488950">
            <a:lnSpc>
              <a:spcPct val="90000"/>
            </a:lnSpc>
            <a:spcBef>
              <a:spcPct val="0"/>
            </a:spcBef>
            <a:spcAft>
              <a:spcPct val="35000"/>
            </a:spcAft>
          </a:pPr>
          <a:r>
            <a:rPr lang="es-CO" sz="1100" b="1" kern="1200" dirty="0" smtClean="0">
              <a:solidFill>
                <a:srgbClr val="0070C0"/>
              </a:solidFill>
            </a:rPr>
            <a:t>xxxxxxxx		25200101			$100.000</a:t>
          </a:r>
        </a:p>
        <a:p>
          <a:pPr lvl="0" defTabSz="488950">
            <a:lnSpc>
              <a:spcPct val="90000"/>
            </a:lnSpc>
            <a:spcBef>
              <a:spcPct val="0"/>
            </a:spcBef>
            <a:spcAft>
              <a:spcPct val="35000"/>
            </a:spcAft>
          </a:pPr>
          <a:r>
            <a:rPr lang="es-CO" sz="1100" b="1" kern="1200" dirty="0" smtClean="0">
              <a:solidFill>
                <a:srgbClr val="0070C0"/>
              </a:solidFill>
            </a:rPr>
            <a:t>xxxxxxxx				510506		                          $100.000</a:t>
          </a:r>
        </a:p>
        <a:p>
          <a:pPr lvl="0" defTabSz="488950">
            <a:lnSpc>
              <a:spcPct val="90000"/>
            </a:lnSpc>
            <a:spcBef>
              <a:spcPct val="0"/>
            </a:spcBef>
            <a:spcAft>
              <a:spcPct val="35000"/>
            </a:spcAft>
          </a:pPr>
          <a:endParaRPr lang="es-CO" sz="1100" b="1" kern="1200" dirty="0" smtClean="0">
            <a:solidFill>
              <a:srgbClr val="0070C0"/>
            </a:solidFill>
          </a:endParaRPr>
        </a:p>
        <a:p>
          <a:pPr lvl="0" defTabSz="488950">
            <a:lnSpc>
              <a:spcPct val="90000"/>
            </a:lnSpc>
            <a:spcBef>
              <a:spcPct val="0"/>
            </a:spcBef>
            <a:spcAft>
              <a:spcPct val="35000"/>
            </a:spcAft>
          </a:pPr>
          <a:r>
            <a:rPr lang="es-CO" sz="1100" b="1" kern="1200" dirty="0" smtClean="0">
              <a:solidFill>
                <a:srgbClr val="0070C0"/>
              </a:solidFill>
            </a:rPr>
            <a:t>En la política de Exportación, identifique dos campos uno como Debito y otro Como Crédito.</a:t>
          </a:r>
        </a:p>
        <a:p>
          <a:pPr lvl="0" defTabSz="488950">
            <a:lnSpc>
              <a:spcPct val="90000"/>
            </a:lnSpc>
            <a:spcBef>
              <a:spcPct val="0"/>
            </a:spcBef>
            <a:spcAft>
              <a:spcPct val="35000"/>
            </a:spcAft>
          </a:pPr>
          <a:endParaRPr lang="es-CO" sz="1100" b="1" kern="1200" dirty="0" smtClean="0">
            <a:solidFill>
              <a:srgbClr val="0070C0"/>
            </a:solidFill>
          </a:endParaRPr>
        </a:p>
        <a:p>
          <a:pPr lvl="0" defTabSz="488950">
            <a:lnSpc>
              <a:spcPct val="90000"/>
            </a:lnSpc>
            <a:spcBef>
              <a:spcPct val="0"/>
            </a:spcBef>
            <a:spcAft>
              <a:spcPct val="35000"/>
            </a:spcAft>
          </a:pPr>
          <a:r>
            <a:rPr lang="es-CO" sz="1100" b="1" kern="1200" dirty="0" smtClean="0">
              <a:solidFill>
                <a:srgbClr val="0070C0"/>
              </a:solidFill>
            </a:rPr>
            <a:t>En el campo CUENTAD, en la Descripción del Campo se pone ctadebito.</a:t>
          </a:r>
        </a:p>
        <a:p>
          <a:pPr lvl="0" defTabSz="488950">
            <a:lnSpc>
              <a:spcPct val="90000"/>
            </a:lnSpc>
            <a:spcBef>
              <a:spcPct val="0"/>
            </a:spcBef>
            <a:spcAft>
              <a:spcPct val="35000"/>
            </a:spcAft>
          </a:pPr>
          <a:endParaRPr lang="es-CO" sz="1100" b="1" kern="1200" dirty="0" smtClean="0">
            <a:solidFill>
              <a:srgbClr val="0070C0"/>
            </a:solidFill>
          </a:endParaRPr>
        </a:p>
        <a:p>
          <a:pPr lvl="0" defTabSz="488950">
            <a:lnSpc>
              <a:spcPct val="90000"/>
            </a:lnSpc>
            <a:spcBef>
              <a:spcPct val="0"/>
            </a:spcBef>
            <a:spcAft>
              <a:spcPct val="35000"/>
            </a:spcAft>
          </a:pPr>
          <a:r>
            <a:rPr lang="es-CO" sz="1100" b="1" kern="1200" dirty="0" smtClean="0">
              <a:solidFill>
                <a:srgbClr val="0070C0"/>
              </a:solidFill>
            </a:rPr>
            <a:t>POLITCA	CNS	NOM_CAMPO	DESCRIPCION	CAMPO_REL</a:t>
          </a:r>
        </a:p>
        <a:p>
          <a:pPr lvl="0" defTabSz="488950">
            <a:lnSpc>
              <a:spcPct val="90000"/>
            </a:lnSpc>
            <a:spcBef>
              <a:spcPct val="0"/>
            </a:spcBef>
            <a:spcAft>
              <a:spcPct val="35000"/>
            </a:spcAft>
          </a:pPr>
          <a:r>
            <a:rPr lang="es-CO" sz="1100" b="1" kern="1200" dirty="0" smtClean="0">
              <a:solidFill>
                <a:srgbClr val="0070C0"/>
              </a:solidFill>
            </a:rPr>
            <a:t>EXPCP	95	CUENTAD	CUENTA ctadebito		COD_CONTABLE </a:t>
          </a:r>
        </a:p>
        <a:p>
          <a:pPr lvl="0" defTabSz="488950">
            <a:lnSpc>
              <a:spcPct val="90000"/>
            </a:lnSpc>
            <a:spcBef>
              <a:spcPct val="0"/>
            </a:spcBef>
            <a:spcAft>
              <a:spcPct val="35000"/>
            </a:spcAft>
          </a:pPr>
          <a:endParaRPr lang="es-CO" sz="1100" b="1" kern="1200" dirty="0" smtClean="0">
            <a:solidFill>
              <a:srgbClr val="0070C0"/>
            </a:solidFill>
          </a:endParaRPr>
        </a:p>
        <a:p>
          <a:pPr lvl="0" defTabSz="488950">
            <a:lnSpc>
              <a:spcPct val="90000"/>
            </a:lnSpc>
            <a:spcBef>
              <a:spcPct val="0"/>
            </a:spcBef>
            <a:spcAft>
              <a:spcPct val="35000"/>
            </a:spcAft>
          </a:pPr>
          <a:r>
            <a:rPr lang="es-CO" sz="1100" b="1" kern="1200" dirty="0" smtClean="0">
              <a:solidFill>
                <a:srgbClr val="0070C0"/>
              </a:solidFill>
            </a:rPr>
            <a:t>En el campo CUENTAC, en la Descripción del Campo se pone ctacredito.</a:t>
          </a:r>
        </a:p>
        <a:p>
          <a:pPr lvl="0" defTabSz="488950">
            <a:lnSpc>
              <a:spcPct val="90000"/>
            </a:lnSpc>
            <a:spcBef>
              <a:spcPct val="0"/>
            </a:spcBef>
            <a:spcAft>
              <a:spcPct val="35000"/>
            </a:spcAft>
          </a:pPr>
          <a:endParaRPr lang="es-CO" sz="1100" b="1" kern="1200" dirty="0" smtClean="0">
            <a:solidFill>
              <a:srgbClr val="0070C0"/>
            </a:solidFill>
          </a:endParaRPr>
        </a:p>
        <a:p>
          <a:pPr lvl="0" defTabSz="488950">
            <a:lnSpc>
              <a:spcPct val="90000"/>
            </a:lnSpc>
            <a:spcBef>
              <a:spcPct val="0"/>
            </a:spcBef>
            <a:spcAft>
              <a:spcPct val="35000"/>
            </a:spcAft>
          </a:pPr>
          <a:endParaRPr lang="es-CO" sz="1100" b="1" kern="1200" dirty="0" smtClean="0">
            <a:solidFill>
              <a:srgbClr val="0070C0"/>
            </a:solidFill>
          </a:endParaRPr>
        </a:p>
        <a:p>
          <a:pPr lvl="0" defTabSz="488950" rtl="0">
            <a:lnSpc>
              <a:spcPct val="90000"/>
            </a:lnSpc>
            <a:spcBef>
              <a:spcPct val="0"/>
            </a:spcBef>
            <a:spcAft>
              <a:spcPct val="35000"/>
            </a:spcAft>
          </a:pPr>
          <a:endParaRPr lang="es-CO" sz="1600" b="0" kern="1200" dirty="0" smtClean="0">
            <a:solidFill>
              <a:srgbClr val="0070C0"/>
            </a:solidFill>
          </a:endParaRPr>
        </a:p>
        <a:p>
          <a:pPr lvl="0" defTabSz="488950" rtl="0">
            <a:lnSpc>
              <a:spcPct val="90000"/>
            </a:lnSpc>
            <a:spcBef>
              <a:spcPct val="0"/>
            </a:spcBef>
            <a:spcAft>
              <a:spcPct val="35000"/>
            </a:spcAft>
          </a:pPr>
          <a:endParaRPr lang="es-CO" sz="1300" kern="1200" dirty="0" smtClean="0">
            <a:solidFill>
              <a:srgbClr val="0070C0"/>
            </a:solidFill>
          </a:endParaRPr>
        </a:p>
        <a:p>
          <a:pPr lvl="0" defTabSz="488950" rtl="0">
            <a:lnSpc>
              <a:spcPct val="90000"/>
            </a:lnSpc>
            <a:spcBef>
              <a:spcPct val="0"/>
            </a:spcBef>
            <a:spcAft>
              <a:spcPct val="35000"/>
            </a:spcAft>
          </a:pPr>
          <a:endParaRPr lang="es-CO" sz="1300" kern="1200" dirty="0" smtClean="0">
            <a:solidFill>
              <a:srgbClr val="0070C0"/>
            </a:solidFill>
          </a:endParaRPr>
        </a:p>
        <a:p>
          <a:pPr lvl="0" algn="just" defTabSz="488950" rtl="0">
            <a:lnSpc>
              <a:spcPct val="90000"/>
            </a:lnSpc>
            <a:spcBef>
              <a:spcPct val="0"/>
            </a:spcBef>
            <a:spcAft>
              <a:spcPct val="35000"/>
            </a:spcAft>
          </a:pPr>
          <a:endParaRPr lang="es-ES" sz="1300" kern="1200" dirty="0">
            <a:solidFill>
              <a:srgbClr val="0070C0"/>
            </a:solidFill>
          </a:endParaRPr>
        </a:p>
      </dsp:txBody>
      <dsp:txXfrm>
        <a:off x="1387995" y="0"/>
        <a:ext cx="8129541" cy="47721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C1470-3545-4E11-AB94-9F06172350A1}">
      <dsp:nvSpPr>
        <dsp:cNvPr id="0" name=""/>
        <dsp:cNvSpPr/>
      </dsp:nvSpPr>
      <dsp:spPr>
        <a:xfrm>
          <a:off x="0" y="6387"/>
          <a:ext cx="9585720" cy="1319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rtl="0">
            <a:lnSpc>
              <a:spcPct val="90000"/>
            </a:lnSpc>
            <a:spcBef>
              <a:spcPct val="0"/>
            </a:spcBef>
            <a:spcAft>
              <a:spcPct val="35000"/>
            </a:spcAft>
          </a:pPr>
          <a:r>
            <a:rPr lang="es-CO" sz="5500" b="1" kern="1200" dirty="0" smtClean="0"/>
            <a:t>CONTABILIZACION NOMINA</a:t>
          </a:r>
          <a:endParaRPr lang="es-ES" sz="5500" b="1" kern="1200" dirty="0"/>
        </a:p>
      </dsp:txBody>
      <dsp:txXfrm>
        <a:off x="64397" y="70784"/>
        <a:ext cx="9456926" cy="11903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4BD10-C077-4086-8F25-AD7D806F4266}">
      <dsp:nvSpPr>
        <dsp:cNvPr id="0" name=""/>
        <dsp:cNvSpPr/>
      </dsp:nvSpPr>
      <dsp:spPr>
        <a:xfrm>
          <a:off x="-1107751" y="0"/>
          <a:ext cx="4772118" cy="4772118"/>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D31AD1-864B-407F-A0B7-AEA8D7885CE2}">
      <dsp:nvSpPr>
        <dsp:cNvPr id="0" name=""/>
        <dsp:cNvSpPr/>
      </dsp:nvSpPr>
      <dsp:spPr>
        <a:xfrm>
          <a:off x="1347022" y="0"/>
          <a:ext cx="8129541" cy="477211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just" defTabSz="1155700" rtl="0">
            <a:lnSpc>
              <a:spcPct val="90000"/>
            </a:lnSpc>
            <a:spcBef>
              <a:spcPct val="0"/>
            </a:spcBef>
            <a:spcAft>
              <a:spcPct val="35000"/>
            </a:spcAft>
          </a:pPr>
          <a:r>
            <a:rPr lang="es-CO" sz="2600" kern="1200" dirty="0" smtClean="0">
              <a:solidFill>
                <a:srgbClr val="0070C0"/>
              </a:solidFill>
            </a:rPr>
            <a:t>Una vez </a:t>
          </a:r>
          <a:r>
            <a:rPr lang="es-CO" sz="2600" kern="1200" dirty="0" smtClean="0">
              <a:solidFill>
                <a:srgbClr val="0070C0"/>
              </a:solidFill>
              <a:hlinkClick xmlns:r="http://schemas.openxmlformats.org/officeDocument/2006/relationships" r:id="rId1"/>
            </a:rPr>
            <a:t>liquidada la nómina</a:t>
          </a:r>
          <a:r>
            <a:rPr lang="es-CO" sz="2600" kern="1200" dirty="0" smtClean="0">
              <a:solidFill>
                <a:srgbClr val="0070C0"/>
              </a:solidFill>
            </a:rPr>
            <a:t>, se debe contabilizar cada uno de los conceptos determinados. Para la contabilización de la nómina, utilizaremos los valores determinados en la liquidación de esta. En el proceso de contabilización se utilizaran los siguientes grupos de cuentas.</a:t>
          </a:r>
        </a:p>
        <a:p>
          <a:pPr lvl="0" algn="just" defTabSz="1155700">
            <a:lnSpc>
              <a:spcPct val="90000"/>
            </a:lnSpc>
            <a:spcBef>
              <a:spcPct val="0"/>
            </a:spcBef>
            <a:spcAft>
              <a:spcPct val="35000"/>
            </a:spcAft>
          </a:pPr>
          <a:r>
            <a:rPr lang="es-CO" sz="2600" kern="1200" dirty="0" smtClean="0">
              <a:solidFill>
                <a:srgbClr val="0070C0"/>
              </a:solidFill>
            </a:rPr>
            <a:t>1105 </a:t>
          </a:r>
          <a:r>
            <a:rPr lang="es-CO" sz="2600" kern="1200" dirty="0" smtClean="0">
              <a:solidFill>
                <a:srgbClr val="0070C0"/>
              </a:solidFill>
            </a:rPr>
            <a:t>(Bancos</a:t>
          </a:r>
          <a:r>
            <a:rPr lang="es-CO" sz="2600" kern="1200" dirty="0" smtClean="0">
              <a:solidFill>
                <a:srgbClr val="0070C0"/>
              </a:solidFill>
            </a:rPr>
            <a:t>).</a:t>
          </a:r>
        </a:p>
        <a:p>
          <a:pPr lvl="0" algn="just" defTabSz="1155700">
            <a:lnSpc>
              <a:spcPct val="90000"/>
            </a:lnSpc>
            <a:spcBef>
              <a:spcPct val="0"/>
            </a:spcBef>
            <a:spcAft>
              <a:spcPct val="35000"/>
            </a:spcAft>
          </a:pPr>
          <a:r>
            <a:rPr lang="es-CO" sz="2600" kern="1200" dirty="0" smtClean="0">
              <a:solidFill>
                <a:srgbClr val="0070C0"/>
              </a:solidFill>
            </a:rPr>
            <a:t>2370 (Retenciones y aportes de nómina).</a:t>
          </a:r>
        </a:p>
        <a:p>
          <a:pPr lvl="0" algn="just" defTabSz="1155700">
            <a:lnSpc>
              <a:spcPct val="90000"/>
            </a:lnSpc>
            <a:spcBef>
              <a:spcPct val="0"/>
            </a:spcBef>
            <a:spcAft>
              <a:spcPct val="35000"/>
            </a:spcAft>
          </a:pPr>
          <a:r>
            <a:rPr lang="es-CO" sz="2600" kern="1200" dirty="0" smtClean="0">
              <a:solidFill>
                <a:srgbClr val="0070C0"/>
              </a:solidFill>
            </a:rPr>
            <a:t>2505 (Salarios Por Pagar)</a:t>
          </a:r>
          <a:endParaRPr lang="es-CO" sz="2600" kern="1200" dirty="0" smtClean="0">
            <a:solidFill>
              <a:srgbClr val="0070C0"/>
            </a:solidFill>
          </a:endParaRPr>
        </a:p>
        <a:p>
          <a:pPr lvl="0" algn="just" defTabSz="1155700">
            <a:lnSpc>
              <a:spcPct val="90000"/>
            </a:lnSpc>
            <a:spcBef>
              <a:spcPct val="0"/>
            </a:spcBef>
            <a:spcAft>
              <a:spcPct val="35000"/>
            </a:spcAft>
          </a:pPr>
          <a:r>
            <a:rPr lang="es-CO" sz="2600" kern="1200" dirty="0" smtClean="0">
              <a:solidFill>
                <a:srgbClr val="0070C0"/>
              </a:solidFill>
            </a:rPr>
            <a:t>2610 </a:t>
          </a:r>
          <a:r>
            <a:rPr lang="es-CO" sz="2600" kern="1200" dirty="0" smtClean="0">
              <a:solidFill>
                <a:srgbClr val="0070C0"/>
              </a:solidFill>
            </a:rPr>
            <a:t>(Provisiones para obligaciones laborales).</a:t>
          </a:r>
        </a:p>
        <a:p>
          <a:pPr lvl="0" algn="just" defTabSz="1155700">
            <a:lnSpc>
              <a:spcPct val="90000"/>
            </a:lnSpc>
            <a:spcBef>
              <a:spcPct val="0"/>
            </a:spcBef>
            <a:spcAft>
              <a:spcPct val="35000"/>
            </a:spcAft>
          </a:pPr>
          <a:r>
            <a:rPr lang="es-CO" sz="2600" kern="1200" dirty="0" smtClean="0">
              <a:solidFill>
                <a:srgbClr val="0070C0"/>
              </a:solidFill>
            </a:rPr>
            <a:t>5105 (Gastos de personal).</a:t>
          </a:r>
          <a:endParaRPr lang="es-ES" sz="2600" kern="1200" dirty="0">
            <a:solidFill>
              <a:srgbClr val="0070C0"/>
            </a:solidFill>
          </a:endParaRPr>
        </a:p>
      </dsp:txBody>
      <dsp:txXfrm>
        <a:off x="1347022" y="0"/>
        <a:ext cx="8129541" cy="47721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C1470-3545-4E11-AB94-9F06172350A1}">
      <dsp:nvSpPr>
        <dsp:cNvPr id="0" name=""/>
        <dsp:cNvSpPr/>
      </dsp:nvSpPr>
      <dsp:spPr>
        <a:xfrm>
          <a:off x="0" y="6387"/>
          <a:ext cx="9585720" cy="1319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rtl="0">
            <a:lnSpc>
              <a:spcPct val="90000"/>
            </a:lnSpc>
            <a:spcBef>
              <a:spcPct val="0"/>
            </a:spcBef>
            <a:spcAft>
              <a:spcPct val="35000"/>
            </a:spcAft>
          </a:pPr>
          <a:r>
            <a:rPr lang="es-CO" sz="5500" b="1" kern="1200" dirty="0" smtClean="0"/>
            <a:t>CONTABILIZACION NOMINA</a:t>
          </a:r>
          <a:endParaRPr lang="es-ES" sz="5500" b="1" kern="1200" dirty="0"/>
        </a:p>
      </dsp:txBody>
      <dsp:txXfrm>
        <a:off x="64397" y="70784"/>
        <a:ext cx="9456926" cy="11903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4BD10-C077-4086-8F25-AD7D806F4266}">
      <dsp:nvSpPr>
        <dsp:cNvPr id="0" name=""/>
        <dsp:cNvSpPr/>
      </dsp:nvSpPr>
      <dsp:spPr>
        <a:xfrm>
          <a:off x="-1107751" y="0"/>
          <a:ext cx="4772118" cy="4772118"/>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D31AD1-864B-407F-A0B7-AEA8D7885CE2}">
      <dsp:nvSpPr>
        <dsp:cNvPr id="0" name=""/>
        <dsp:cNvSpPr/>
      </dsp:nvSpPr>
      <dsp:spPr>
        <a:xfrm>
          <a:off x="1387995" y="0"/>
          <a:ext cx="8129541" cy="477211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just" defTabSz="1377950" rtl="0">
            <a:lnSpc>
              <a:spcPct val="90000"/>
            </a:lnSpc>
            <a:spcBef>
              <a:spcPct val="0"/>
            </a:spcBef>
            <a:spcAft>
              <a:spcPct val="35000"/>
            </a:spcAft>
          </a:pPr>
          <a:r>
            <a:rPr lang="es-CO" sz="3100" kern="1200" dirty="0" smtClean="0">
              <a:solidFill>
                <a:srgbClr val="0070C0"/>
              </a:solidFill>
            </a:rPr>
            <a:t>En el caso que haya lugar a practicarle </a:t>
          </a:r>
          <a:r>
            <a:rPr lang="es-CO" sz="3100" kern="1200" dirty="0" smtClean="0">
              <a:solidFill>
                <a:srgbClr val="0070C0"/>
              </a:solidFill>
              <a:hlinkClick xmlns:r="http://schemas.openxmlformats.org/officeDocument/2006/relationships" r:id="rId1"/>
            </a:rPr>
            <a:t>retención por salarios</a:t>
          </a:r>
          <a:r>
            <a:rPr lang="es-CO" sz="3100" kern="1200" dirty="0" smtClean="0">
              <a:solidFill>
                <a:srgbClr val="0070C0"/>
              </a:solidFill>
            </a:rPr>
            <a:t> a un empleado, el valor de la retención se deduce del total devengado y se contabiliza con un crédito a la cuenta 236505.</a:t>
          </a:r>
        </a:p>
        <a:p>
          <a:pPr lvl="0" algn="just" defTabSz="1377950">
            <a:lnSpc>
              <a:spcPct val="90000"/>
            </a:lnSpc>
            <a:spcBef>
              <a:spcPct val="0"/>
            </a:spcBef>
            <a:spcAft>
              <a:spcPct val="35000"/>
            </a:spcAft>
          </a:pPr>
          <a:r>
            <a:rPr lang="es-CO" sz="3100" kern="1200" dirty="0" smtClean="0">
              <a:solidFill>
                <a:srgbClr val="0070C0"/>
              </a:solidFill>
            </a:rPr>
            <a:t>Igual se deduce del total devengado los embargos judiciales, libranzas, aportes a Cooperativas y fondos y demás descuentos que deba hacer la empresa al empleado. Estos conceptos se contabilizan en la respectiva subcuenta de la cuenta 2370</a:t>
          </a:r>
          <a:endParaRPr lang="es-ES" sz="3100" kern="1200" dirty="0">
            <a:solidFill>
              <a:srgbClr val="0070C0"/>
            </a:solidFill>
          </a:endParaRPr>
        </a:p>
      </dsp:txBody>
      <dsp:txXfrm>
        <a:off x="1387995" y="0"/>
        <a:ext cx="8129541" cy="47721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C1470-3545-4E11-AB94-9F06172350A1}">
      <dsp:nvSpPr>
        <dsp:cNvPr id="0" name=""/>
        <dsp:cNvSpPr/>
      </dsp:nvSpPr>
      <dsp:spPr>
        <a:xfrm>
          <a:off x="0" y="6387"/>
          <a:ext cx="9585720" cy="1319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rtl="0">
            <a:lnSpc>
              <a:spcPct val="90000"/>
            </a:lnSpc>
            <a:spcBef>
              <a:spcPct val="0"/>
            </a:spcBef>
            <a:spcAft>
              <a:spcPct val="35000"/>
            </a:spcAft>
          </a:pPr>
          <a:r>
            <a:rPr lang="es-CO" sz="5500" b="1" kern="1200" dirty="0" smtClean="0"/>
            <a:t>CONTABILIZACION NOMINA</a:t>
          </a:r>
          <a:endParaRPr lang="es-ES" sz="5500" b="1" kern="1200" dirty="0"/>
        </a:p>
      </dsp:txBody>
      <dsp:txXfrm>
        <a:off x="64397" y="70784"/>
        <a:ext cx="9456926" cy="11903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4BD10-C077-4086-8F25-AD7D806F4266}">
      <dsp:nvSpPr>
        <dsp:cNvPr id="0" name=""/>
        <dsp:cNvSpPr/>
      </dsp:nvSpPr>
      <dsp:spPr>
        <a:xfrm>
          <a:off x="-1107751" y="0"/>
          <a:ext cx="4772118" cy="4772118"/>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D31AD1-864B-407F-A0B7-AEA8D7885CE2}">
      <dsp:nvSpPr>
        <dsp:cNvPr id="0" name=""/>
        <dsp:cNvSpPr/>
      </dsp:nvSpPr>
      <dsp:spPr>
        <a:xfrm>
          <a:off x="1387995" y="0"/>
          <a:ext cx="8129541" cy="477211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just" defTabSz="1377950" rtl="0">
            <a:lnSpc>
              <a:spcPct val="90000"/>
            </a:lnSpc>
            <a:spcBef>
              <a:spcPct val="0"/>
            </a:spcBef>
            <a:spcAft>
              <a:spcPct val="35000"/>
            </a:spcAft>
          </a:pPr>
          <a:r>
            <a:rPr lang="es-CO" sz="3100" kern="1200" dirty="0" smtClean="0">
              <a:solidFill>
                <a:srgbClr val="0070C0"/>
              </a:solidFill>
            </a:rPr>
            <a:t>La parte que le corresponde al empleado por concepto de salud y pensión se considera como una retención de nómina (</a:t>
          </a:r>
          <a:r>
            <a:rPr lang="es-CO" sz="3100" kern="1200" dirty="0" smtClean="0">
              <a:solidFill>
                <a:srgbClr val="0070C0"/>
              </a:solidFill>
              <a:hlinkClick xmlns:r="http://schemas.openxmlformats.org/officeDocument/2006/relationships" r:id="rId1"/>
            </a:rPr>
            <a:t>deducciones de nómina</a:t>
          </a:r>
          <a:r>
            <a:rPr lang="es-CO" sz="3100" kern="1200" dirty="0" smtClean="0">
              <a:solidFill>
                <a:srgbClr val="0070C0"/>
              </a:solidFill>
            </a:rPr>
            <a:t>), y como se puede ver se contabiliza en la cuenta 2370 y 2380, junto con la parte que le corresponde pagar al empleador.</a:t>
          </a:r>
        </a:p>
        <a:p>
          <a:pPr lvl="0" algn="just" defTabSz="1377950">
            <a:lnSpc>
              <a:spcPct val="90000"/>
            </a:lnSpc>
            <a:spcBef>
              <a:spcPct val="0"/>
            </a:spcBef>
            <a:spcAft>
              <a:spcPct val="35000"/>
            </a:spcAft>
          </a:pPr>
          <a:r>
            <a:rPr lang="es-CO" sz="3100" kern="1200" dirty="0" smtClean="0">
              <a:solidFill>
                <a:srgbClr val="0070C0"/>
              </a:solidFill>
            </a:rPr>
            <a:t>Al gasto solo se lleva la parte de la pensión y de salud que le corresponde al empleador, puesto que el valor restante, es el trabajador quien lo aporta y se le carga como deducción de nómina.</a:t>
          </a:r>
          <a:endParaRPr lang="es-ES" sz="3100" kern="1200" dirty="0">
            <a:solidFill>
              <a:srgbClr val="0070C0"/>
            </a:solidFill>
          </a:endParaRPr>
        </a:p>
      </dsp:txBody>
      <dsp:txXfrm>
        <a:off x="1387995" y="0"/>
        <a:ext cx="8129541" cy="47721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C1470-3545-4E11-AB94-9F06172350A1}">
      <dsp:nvSpPr>
        <dsp:cNvPr id="0" name=""/>
        <dsp:cNvSpPr/>
      </dsp:nvSpPr>
      <dsp:spPr>
        <a:xfrm>
          <a:off x="0" y="6387"/>
          <a:ext cx="9585720" cy="1319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rtl="0">
            <a:lnSpc>
              <a:spcPct val="90000"/>
            </a:lnSpc>
            <a:spcBef>
              <a:spcPct val="0"/>
            </a:spcBef>
            <a:spcAft>
              <a:spcPct val="35000"/>
            </a:spcAft>
          </a:pPr>
          <a:r>
            <a:rPr lang="es-CO" sz="5500" b="1" kern="1200" dirty="0" smtClean="0"/>
            <a:t>CONTABILIZACION NOMINA</a:t>
          </a:r>
          <a:endParaRPr lang="es-ES" sz="5500" b="1" kern="1200" dirty="0"/>
        </a:p>
      </dsp:txBody>
      <dsp:txXfrm>
        <a:off x="64397" y="70784"/>
        <a:ext cx="9456926" cy="119038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0136A-0C8F-40B3-A41D-E799C716C28D}" type="datetimeFigureOut">
              <a:rPr lang="es-CO" smtClean="0"/>
              <a:t>22/05/2017</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72793D-A8E8-410F-84E7-56882B641163}" type="slidenum">
              <a:rPr lang="es-CO" smtClean="0"/>
              <a:t>‹Nº›</a:t>
            </a:fld>
            <a:endParaRPr lang="es-CO"/>
          </a:p>
        </p:txBody>
      </p:sp>
    </p:spTree>
    <p:extLst>
      <p:ext uri="{BB962C8B-B14F-4D97-AF65-F5344CB8AC3E}">
        <p14:creationId xmlns:p14="http://schemas.microsoft.com/office/powerpoint/2010/main" val="3532674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1</a:t>
            </a:fld>
            <a:endParaRPr lang="es-CO"/>
          </a:p>
        </p:txBody>
      </p:sp>
    </p:spTree>
    <p:extLst>
      <p:ext uri="{BB962C8B-B14F-4D97-AF65-F5344CB8AC3E}">
        <p14:creationId xmlns:p14="http://schemas.microsoft.com/office/powerpoint/2010/main" val="3867529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10</a:t>
            </a:fld>
            <a:endParaRPr lang="es-CO"/>
          </a:p>
        </p:txBody>
      </p:sp>
    </p:spTree>
    <p:extLst>
      <p:ext uri="{BB962C8B-B14F-4D97-AF65-F5344CB8AC3E}">
        <p14:creationId xmlns:p14="http://schemas.microsoft.com/office/powerpoint/2010/main" val="1451247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11</a:t>
            </a:fld>
            <a:endParaRPr lang="es-CO"/>
          </a:p>
        </p:txBody>
      </p:sp>
    </p:spTree>
    <p:extLst>
      <p:ext uri="{BB962C8B-B14F-4D97-AF65-F5344CB8AC3E}">
        <p14:creationId xmlns:p14="http://schemas.microsoft.com/office/powerpoint/2010/main" val="473977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12</a:t>
            </a:fld>
            <a:endParaRPr lang="es-CO"/>
          </a:p>
        </p:txBody>
      </p:sp>
    </p:spTree>
    <p:extLst>
      <p:ext uri="{BB962C8B-B14F-4D97-AF65-F5344CB8AC3E}">
        <p14:creationId xmlns:p14="http://schemas.microsoft.com/office/powerpoint/2010/main" val="1761941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13</a:t>
            </a:fld>
            <a:endParaRPr lang="es-CO"/>
          </a:p>
        </p:txBody>
      </p:sp>
    </p:spTree>
    <p:extLst>
      <p:ext uri="{BB962C8B-B14F-4D97-AF65-F5344CB8AC3E}">
        <p14:creationId xmlns:p14="http://schemas.microsoft.com/office/powerpoint/2010/main" val="909437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14</a:t>
            </a:fld>
            <a:endParaRPr lang="es-CO"/>
          </a:p>
        </p:txBody>
      </p:sp>
    </p:spTree>
    <p:extLst>
      <p:ext uri="{BB962C8B-B14F-4D97-AF65-F5344CB8AC3E}">
        <p14:creationId xmlns:p14="http://schemas.microsoft.com/office/powerpoint/2010/main" val="3108184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15</a:t>
            </a:fld>
            <a:endParaRPr lang="es-CO"/>
          </a:p>
        </p:txBody>
      </p:sp>
    </p:spTree>
    <p:extLst>
      <p:ext uri="{BB962C8B-B14F-4D97-AF65-F5344CB8AC3E}">
        <p14:creationId xmlns:p14="http://schemas.microsoft.com/office/powerpoint/2010/main" val="3109560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16</a:t>
            </a:fld>
            <a:endParaRPr lang="es-CO"/>
          </a:p>
        </p:txBody>
      </p:sp>
    </p:spTree>
    <p:extLst>
      <p:ext uri="{BB962C8B-B14F-4D97-AF65-F5344CB8AC3E}">
        <p14:creationId xmlns:p14="http://schemas.microsoft.com/office/powerpoint/2010/main" val="2295911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17</a:t>
            </a:fld>
            <a:endParaRPr lang="es-CO"/>
          </a:p>
        </p:txBody>
      </p:sp>
    </p:spTree>
    <p:extLst>
      <p:ext uri="{BB962C8B-B14F-4D97-AF65-F5344CB8AC3E}">
        <p14:creationId xmlns:p14="http://schemas.microsoft.com/office/powerpoint/2010/main" val="1321880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18</a:t>
            </a:fld>
            <a:endParaRPr lang="es-CO"/>
          </a:p>
        </p:txBody>
      </p:sp>
    </p:spTree>
    <p:extLst>
      <p:ext uri="{BB962C8B-B14F-4D97-AF65-F5344CB8AC3E}">
        <p14:creationId xmlns:p14="http://schemas.microsoft.com/office/powerpoint/2010/main" val="2936072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19</a:t>
            </a:fld>
            <a:endParaRPr lang="es-CO"/>
          </a:p>
        </p:txBody>
      </p:sp>
    </p:spTree>
    <p:extLst>
      <p:ext uri="{BB962C8B-B14F-4D97-AF65-F5344CB8AC3E}">
        <p14:creationId xmlns:p14="http://schemas.microsoft.com/office/powerpoint/2010/main" val="3965317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2</a:t>
            </a:fld>
            <a:endParaRPr lang="es-CO"/>
          </a:p>
        </p:txBody>
      </p:sp>
    </p:spTree>
    <p:extLst>
      <p:ext uri="{BB962C8B-B14F-4D97-AF65-F5344CB8AC3E}">
        <p14:creationId xmlns:p14="http://schemas.microsoft.com/office/powerpoint/2010/main" val="1999859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20</a:t>
            </a:fld>
            <a:endParaRPr lang="es-CO"/>
          </a:p>
        </p:txBody>
      </p:sp>
    </p:spTree>
    <p:extLst>
      <p:ext uri="{BB962C8B-B14F-4D97-AF65-F5344CB8AC3E}">
        <p14:creationId xmlns:p14="http://schemas.microsoft.com/office/powerpoint/2010/main" val="545303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21</a:t>
            </a:fld>
            <a:endParaRPr lang="es-CO"/>
          </a:p>
        </p:txBody>
      </p:sp>
    </p:spTree>
    <p:extLst>
      <p:ext uri="{BB962C8B-B14F-4D97-AF65-F5344CB8AC3E}">
        <p14:creationId xmlns:p14="http://schemas.microsoft.com/office/powerpoint/2010/main" val="4212655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22</a:t>
            </a:fld>
            <a:endParaRPr lang="es-CO"/>
          </a:p>
        </p:txBody>
      </p:sp>
    </p:spTree>
    <p:extLst>
      <p:ext uri="{BB962C8B-B14F-4D97-AF65-F5344CB8AC3E}">
        <p14:creationId xmlns:p14="http://schemas.microsoft.com/office/powerpoint/2010/main" val="2436237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23</a:t>
            </a:fld>
            <a:endParaRPr lang="es-CO"/>
          </a:p>
        </p:txBody>
      </p:sp>
    </p:spTree>
    <p:extLst>
      <p:ext uri="{BB962C8B-B14F-4D97-AF65-F5344CB8AC3E}">
        <p14:creationId xmlns:p14="http://schemas.microsoft.com/office/powerpoint/2010/main" val="526480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24</a:t>
            </a:fld>
            <a:endParaRPr lang="es-CO"/>
          </a:p>
        </p:txBody>
      </p:sp>
    </p:spTree>
    <p:extLst>
      <p:ext uri="{BB962C8B-B14F-4D97-AF65-F5344CB8AC3E}">
        <p14:creationId xmlns:p14="http://schemas.microsoft.com/office/powerpoint/2010/main" val="3934977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25</a:t>
            </a:fld>
            <a:endParaRPr lang="es-CO"/>
          </a:p>
        </p:txBody>
      </p:sp>
    </p:spTree>
    <p:extLst>
      <p:ext uri="{BB962C8B-B14F-4D97-AF65-F5344CB8AC3E}">
        <p14:creationId xmlns:p14="http://schemas.microsoft.com/office/powerpoint/2010/main" val="5833812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26</a:t>
            </a:fld>
            <a:endParaRPr lang="es-CO"/>
          </a:p>
        </p:txBody>
      </p:sp>
    </p:spTree>
    <p:extLst>
      <p:ext uri="{BB962C8B-B14F-4D97-AF65-F5344CB8AC3E}">
        <p14:creationId xmlns:p14="http://schemas.microsoft.com/office/powerpoint/2010/main" val="2342046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27</a:t>
            </a:fld>
            <a:endParaRPr lang="es-CO"/>
          </a:p>
        </p:txBody>
      </p:sp>
    </p:spTree>
    <p:extLst>
      <p:ext uri="{BB962C8B-B14F-4D97-AF65-F5344CB8AC3E}">
        <p14:creationId xmlns:p14="http://schemas.microsoft.com/office/powerpoint/2010/main" val="28488160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28</a:t>
            </a:fld>
            <a:endParaRPr lang="es-CO"/>
          </a:p>
        </p:txBody>
      </p:sp>
    </p:spTree>
    <p:extLst>
      <p:ext uri="{BB962C8B-B14F-4D97-AF65-F5344CB8AC3E}">
        <p14:creationId xmlns:p14="http://schemas.microsoft.com/office/powerpoint/2010/main" val="21833367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29</a:t>
            </a:fld>
            <a:endParaRPr lang="es-CO"/>
          </a:p>
        </p:txBody>
      </p:sp>
    </p:spTree>
    <p:extLst>
      <p:ext uri="{BB962C8B-B14F-4D97-AF65-F5344CB8AC3E}">
        <p14:creationId xmlns:p14="http://schemas.microsoft.com/office/powerpoint/2010/main" val="180080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3</a:t>
            </a:fld>
            <a:endParaRPr lang="es-CO"/>
          </a:p>
        </p:txBody>
      </p:sp>
    </p:spTree>
    <p:extLst>
      <p:ext uri="{BB962C8B-B14F-4D97-AF65-F5344CB8AC3E}">
        <p14:creationId xmlns:p14="http://schemas.microsoft.com/office/powerpoint/2010/main" val="40674289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30</a:t>
            </a:fld>
            <a:endParaRPr lang="es-CO"/>
          </a:p>
        </p:txBody>
      </p:sp>
    </p:spTree>
    <p:extLst>
      <p:ext uri="{BB962C8B-B14F-4D97-AF65-F5344CB8AC3E}">
        <p14:creationId xmlns:p14="http://schemas.microsoft.com/office/powerpoint/2010/main" val="13013285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31</a:t>
            </a:fld>
            <a:endParaRPr lang="es-CO"/>
          </a:p>
        </p:txBody>
      </p:sp>
    </p:spTree>
    <p:extLst>
      <p:ext uri="{BB962C8B-B14F-4D97-AF65-F5344CB8AC3E}">
        <p14:creationId xmlns:p14="http://schemas.microsoft.com/office/powerpoint/2010/main" val="12372200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32</a:t>
            </a:fld>
            <a:endParaRPr lang="es-CO"/>
          </a:p>
        </p:txBody>
      </p:sp>
    </p:spTree>
    <p:extLst>
      <p:ext uri="{BB962C8B-B14F-4D97-AF65-F5344CB8AC3E}">
        <p14:creationId xmlns:p14="http://schemas.microsoft.com/office/powerpoint/2010/main" val="29243237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33</a:t>
            </a:fld>
            <a:endParaRPr lang="es-CO"/>
          </a:p>
        </p:txBody>
      </p:sp>
    </p:spTree>
    <p:extLst>
      <p:ext uri="{BB962C8B-B14F-4D97-AF65-F5344CB8AC3E}">
        <p14:creationId xmlns:p14="http://schemas.microsoft.com/office/powerpoint/2010/main" val="14334020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34</a:t>
            </a:fld>
            <a:endParaRPr lang="es-CO"/>
          </a:p>
        </p:txBody>
      </p:sp>
    </p:spTree>
    <p:extLst>
      <p:ext uri="{BB962C8B-B14F-4D97-AF65-F5344CB8AC3E}">
        <p14:creationId xmlns:p14="http://schemas.microsoft.com/office/powerpoint/2010/main" val="12582654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35</a:t>
            </a:fld>
            <a:endParaRPr lang="es-CO"/>
          </a:p>
        </p:txBody>
      </p:sp>
    </p:spTree>
    <p:extLst>
      <p:ext uri="{BB962C8B-B14F-4D97-AF65-F5344CB8AC3E}">
        <p14:creationId xmlns:p14="http://schemas.microsoft.com/office/powerpoint/2010/main" val="18288451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36</a:t>
            </a:fld>
            <a:endParaRPr lang="es-CO"/>
          </a:p>
        </p:txBody>
      </p:sp>
    </p:spTree>
    <p:extLst>
      <p:ext uri="{BB962C8B-B14F-4D97-AF65-F5344CB8AC3E}">
        <p14:creationId xmlns:p14="http://schemas.microsoft.com/office/powerpoint/2010/main" val="2990830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37</a:t>
            </a:fld>
            <a:endParaRPr lang="es-CO"/>
          </a:p>
        </p:txBody>
      </p:sp>
    </p:spTree>
    <p:extLst>
      <p:ext uri="{BB962C8B-B14F-4D97-AF65-F5344CB8AC3E}">
        <p14:creationId xmlns:p14="http://schemas.microsoft.com/office/powerpoint/2010/main" val="5553893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38</a:t>
            </a:fld>
            <a:endParaRPr lang="es-CO"/>
          </a:p>
        </p:txBody>
      </p:sp>
    </p:spTree>
    <p:extLst>
      <p:ext uri="{BB962C8B-B14F-4D97-AF65-F5344CB8AC3E}">
        <p14:creationId xmlns:p14="http://schemas.microsoft.com/office/powerpoint/2010/main" val="30247869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39</a:t>
            </a:fld>
            <a:endParaRPr lang="es-CO"/>
          </a:p>
        </p:txBody>
      </p:sp>
    </p:spTree>
    <p:extLst>
      <p:ext uri="{BB962C8B-B14F-4D97-AF65-F5344CB8AC3E}">
        <p14:creationId xmlns:p14="http://schemas.microsoft.com/office/powerpoint/2010/main" val="118061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4</a:t>
            </a:fld>
            <a:endParaRPr lang="es-CO"/>
          </a:p>
        </p:txBody>
      </p:sp>
    </p:spTree>
    <p:extLst>
      <p:ext uri="{BB962C8B-B14F-4D97-AF65-F5344CB8AC3E}">
        <p14:creationId xmlns:p14="http://schemas.microsoft.com/office/powerpoint/2010/main" val="12856337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40</a:t>
            </a:fld>
            <a:endParaRPr lang="es-CO"/>
          </a:p>
        </p:txBody>
      </p:sp>
    </p:spTree>
    <p:extLst>
      <p:ext uri="{BB962C8B-B14F-4D97-AF65-F5344CB8AC3E}">
        <p14:creationId xmlns:p14="http://schemas.microsoft.com/office/powerpoint/2010/main" val="22594407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41</a:t>
            </a:fld>
            <a:endParaRPr lang="es-CO"/>
          </a:p>
        </p:txBody>
      </p:sp>
    </p:spTree>
    <p:extLst>
      <p:ext uri="{BB962C8B-B14F-4D97-AF65-F5344CB8AC3E}">
        <p14:creationId xmlns:p14="http://schemas.microsoft.com/office/powerpoint/2010/main" val="41736323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42</a:t>
            </a:fld>
            <a:endParaRPr lang="es-CO"/>
          </a:p>
        </p:txBody>
      </p:sp>
    </p:spTree>
    <p:extLst>
      <p:ext uri="{BB962C8B-B14F-4D97-AF65-F5344CB8AC3E}">
        <p14:creationId xmlns:p14="http://schemas.microsoft.com/office/powerpoint/2010/main" val="35633792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43</a:t>
            </a:fld>
            <a:endParaRPr lang="es-CO"/>
          </a:p>
        </p:txBody>
      </p:sp>
    </p:spTree>
    <p:extLst>
      <p:ext uri="{BB962C8B-B14F-4D97-AF65-F5344CB8AC3E}">
        <p14:creationId xmlns:p14="http://schemas.microsoft.com/office/powerpoint/2010/main" val="18127675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44</a:t>
            </a:fld>
            <a:endParaRPr lang="es-CO"/>
          </a:p>
        </p:txBody>
      </p:sp>
    </p:spTree>
    <p:extLst>
      <p:ext uri="{BB962C8B-B14F-4D97-AF65-F5344CB8AC3E}">
        <p14:creationId xmlns:p14="http://schemas.microsoft.com/office/powerpoint/2010/main" val="13224790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45</a:t>
            </a:fld>
            <a:endParaRPr lang="es-CO"/>
          </a:p>
        </p:txBody>
      </p:sp>
    </p:spTree>
    <p:extLst>
      <p:ext uri="{BB962C8B-B14F-4D97-AF65-F5344CB8AC3E}">
        <p14:creationId xmlns:p14="http://schemas.microsoft.com/office/powerpoint/2010/main" val="38033198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46</a:t>
            </a:fld>
            <a:endParaRPr lang="es-CO"/>
          </a:p>
        </p:txBody>
      </p:sp>
    </p:spTree>
    <p:extLst>
      <p:ext uri="{BB962C8B-B14F-4D97-AF65-F5344CB8AC3E}">
        <p14:creationId xmlns:p14="http://schemas.microsoft.com/office/powerpoint/2010/main" val="27291255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47</a:t>
            </a:fld>
            <a:endParaRPr lang="es-CO"/>
          </a:p>
        </p:txBody>
      </p:sp>
    </p:spTree>
    <p:extLst>
      <p:ext uri="{BB962C8B-B14F-4D97-AF65-F5344CB8AC3E}">
        <p14:creationId xmlns:p14="http://schemas.microsoft.com/office/powerpoint/2010/main" val="39642006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48</a:t>
            </a:fld>
            <a:endParaRPr lang="es-CO"/>
          </a:p>
        </p:txBody>
      </p:sp>
    </p:spTree>
    <p:extLst>
      <p:ext uri="{BB962C8B-B14F-4D97-AF65-F5344CB8AC3E}">
        <p14:creationId xmlns:p14="http://schemas.microsoft.com/office/powerpoint/2010/main" val="2243459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5</a:t>
            </a:fld>
            <a:endParaRPr lang="es-CO"/>
          </a:p>
        </p:txBody>
      </p:sp>
    </p:spTree>
    <p:extLst>
      <p:ext uri="{BB962C8B-B14F-4D97-AF65-F5344CB8AC3E}">
        <p14:creationId xmlns:p14="http://schemas.microsoft.com/office/powerpoint/2010/main" val="3966654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6</a:t>
            </a:fld>
            <a:endParaRPr lang="es-CO"/>
          </a:p>
        </p:txBody>
      </p:sp>
    </p:spTree>
    <p:extLst>
      <p:ext uri="{BB962C8B-B14F-4D97-AF65-F5344CB8AC3E}">
        <p14:creationId xmlns:p14="http://schemas.microsoft.com/office/powerpoint/2010/main" val="3711361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7</a:t>
            </a:fld>
            <a:endParaRPr lang="es-CO"/>
          </a:p>
        </p:txBody>
      </p:sp>
    </p:spTree>
    <p:extLst>
      <p:ext uri="{BB962C8B-B14F-4D97-AF65-F5344CB8AC3E}">
        <p14:creationId xmlns:p14="http://schemas.microsoft.com/office/powerpoint/2010/main" val="2836685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8</a:t>
            </a:fld>
            <a:endParaRPr lang="es-CO"/>
          </a:p>
        </p:txBody>
      </p:sp>
    </p:spTree>
    <p:extLst>
      <p:ext uri="{BB962C8B-B14F-4D97-AF65-F5344CB8AC3E}">
        <p14:creationId xmlns:p14="http://schemas.microsoft.com/office/powerpoint/2010/main" val="2927382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872793D-A8E8-410F-84E7-56882B641163}" type="slidenum">
              <a:rPr lang="es-CO" smtClean="0"/>
              <a:t>9</a:t>
            </a:fld>
            <a:endParaRPr lang="es-CO"/>
          </a:p>
        </p:txBody>
      </p:sp>
    </p:spTree>
    <p:extLst>
      <p:ext uri="{BB962C8B-B14F-4D97-AF65-F5344CB8AC3E}">
        <p14:creationId xmlns:p14="http://schemas.microsoft.com/office/powerpoint/2010/main" val="2816317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365289F5-9898-4B40-AC33-53EA3DD73CE3}" type="datetimeFigureOut">
              <a:rPr lang="es-CO" smtClean="0"/>
              <a:t>22/05/2017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597DC0F-B94D-4342-9B4B-A344F8DAA67F}" type="slidenum">
              <a:rPr lang="es-CO" smtClean="0"/>
              <a:t>‹Nº›</a:t>
            </a:fld>
            <a:endParaRPr lang="es-CO"/>
          </a:p>
        </p:txBody>
      </p:sp>
    </p:spTree>
    <p:extLst>
      <p:ext uri="{BB962C8B-B14F-4D97-AF65-F5344CB8AC3E}">
        <p14:creationId xmlns:p14="http://schemas.microsoft.com/office/powerpoint/2010/main" val="3067653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365289F5-9898-4B40-AC33-53EA3DD73CE3}" type="datetimeFigureOut">
              <a:rPr lang="es-CO" smtClean="0"/>
              <a:t>22/05/2017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597DC0F-B94D-4342-9B4B-A344F8DAA67F}" type="slidenum">
              <a:rPr lang="es-CO" smtClean="0"/>
              <a:t>‹Nº›</a:t>
            </a:fld>
            <a:endParaRPr lang="es-CO"/>
          </a:p>
        </p:txBody>
      </p:sp>
    </p:spTree>
    <p:extLst>
      <p:ext uri="{BB962C8B-B14F-4D97-AF65-F5344CB8AC3E}">
        <p14:creationId xmlns:p14="http://schemas.microsoft.com/office/powerpoint/2010/main" val="4207187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365289F5-9898-4B40-AC33-53EA3DD73CE3}" type="datetimeFigureOut">
              <a:rPr lang="es-CO" smtClean="0"/>
              <a:t>22/05/2017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597DC0F-B94D-4342-9B4B-A344F8DAA67F}" type="slidenum">
              <a:rPr lang="es-CO" smtClean="0"/>
              <a:t>‹Nº›</a:t>
            </a:fld>
            <a:endParaRPr lang="es-CO"/>
          </a:p>
        </p:txBody>
      </p:sp>
    </p:spTree>
    <p:extLst>
      <p:ext uri="{BB962C8B-B14F-4D97-AF65-F5344CB8AC3E}">
        <p14:creationId xmlns:p14="http://schemas.microsoft.com/office/powerpoint/2010/main" val="1291497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365289F5-9898-4B40-AC33-53EA3DD73CE3}" type="datetimeFigureOut">
              <a:rPr lang="es-CO" smtClean="0"/>
              <a:t>22/05/2017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597DC0F-B94D-4342-9B4B-A344F8DAA67F}" type="slidenum">
              <a:rPr lang="es-CO" smtClean="0"/>
              <a:t>‹Nº›</a:t>
            </a:fld>
            <a:endParaRPr lang="es-CO"/>
          </a:p>
        </p:txBody>
      </p:sp>
    </p:spTree>
    <p:extLst>
      <p:ext uri="{BB962C8B-B14F-4D97-AF65-F5344CB8AC3E}">
        <p14:creationId xmlns:p14="http://schemas.microsoft.com/office/powerpoint/2010/main" val="3543647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365289F5-9898-4B40-AC33-53EA3DD73CE3}" type="datetimeFigureOut">
              <a:rPr lang="es-CO" smtClean="0"/>
              <a:t>22/05/2017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597DC0F-B94D-4342-9B4B-A344F8DAA67F}" type="slidenum">
              <a:rPr lang="es-CO" smtClean="0"/>
              <a:t>‹Nº›</a:t>
            </a:fld>
            <a:endParaRPr lang="es-CO"/>
          </a:p>
        </p:txBody>
      </p:sp>
    </p:spTree>
    <p:extLst>
      <p:ext uri="{BB962C8B-B14F-4D97-AF65-F5344CB8AC3E}">
        <p14:creationId xmlns:p14="http://schemas.microsoft.com/office/powerpoint/2010/main" val="4124346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365289F5-9898-4B40-AC33-53EA3DD73CE3}" type="datetimeFigureOut">
              <a:rPr lang="es-CO" smtClean="0"/>
              <a:t>22/05/2017</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5597DC0F-B94D-4342-9B4B-A344F8DAA67F}" type="slidenum">
              <a:rPr lang="es-CO" smtClean="0"/>
              <a:t>‹Nº›</a:t>
            </a:fld>
            <a:endParaRPr lang="es-CO"/>
          </a:p>
        </p:txBody>
      </p:sp>
    </p:spTree>
    <p:extLst>
      <p:ext uri="{BB962C8B-B14F-4D97-AF65-F5344CB8AC3E}">
        <p14:creationId xmlns:p14="http://schemas.microsoft.com/office/powerpoint/2010/main" val="2272670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365289F5-9898-4B40-AC33-53EA3DD73CE3}" type="datetimeFigureOut">
              <a:rPr lang="es-CO" smtClean="0"/>
              <a:t>22/05/2017</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5597DC0F-B94D-4342-9B4B-A344F8DAA67F}" type="slidenum">
              <a:rPr lang="es-CO" smtClean="0"/>
              <a:t>‹Nº›</a:t>
            </a:fld>
            <a:endParaRPr lang="es-CO"/>
          </a:p>
        </p:txBody>
      </p:sp>
    </p:spTree>
    <p:extLst>
      <p:ext uri="{BB962C8B-B14F-4D97-AF65-F5344CB8AC3E}">
        <p14:creationId xmlns:p14="http://schemas.microsoft.com/office/powerpoint/2010/main" val="71865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365289F5-9898-4B40-AC33-53EA3DD73CE3}" type="datetimeFigureOut">
              <a:rPr lang="es-CO" smtClean="0"/>
              <a:t>22/05/2017</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5597DC0F-B94D-4342-9B4B-A344F8DAA67F}" type="slidenum">
              <a:rPr lang="es-CO" smtClean="0"/>
              <a:t>‹Nº›</a:t>
            </a:fld>
            <a:endParaRPr lang="es-CO"/>
          </a:p>
        </p:txBody>
      </p:sp>
    </p:spTree>
    <p:extLst>
      <p:ext uri="{BB962C8B-B14F-4D97-AF65-F5344CB8AC3E}">
        <p14:creationId xmlns:p14="http://schemas.microsoft.com/office/powerpoint/2010/main" val="3236665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65289F5-9898-4B40-AC33-53EA3DD73CE3}" type="datetimeFigureOut">
              <a:rPr lang="es-CO" smtClean="0"/>
              <a:t>22/05/2017</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5597DC0F-B94D-4342-9B4B-A344F8DAA67F}" type="slidenum">
              <a:rPr lang="es-CO" smtClean="0"/>
              <a:t>‹Nº›</a:t>
            </a:fld>
            <a:endParaRPr lang="es-CO"/>
          </a:p>
        </p:txBody>
      </p:sp>
    </p:spTree>
    <p:extLst>
      <p:ext uri="{BB962C8B-B14F-4D97-AF65-F5344CB8AC3E}">
        <p14:creationId xmlns:p14="http://schemas.microsoft.com/office/powerpoint/2010/main" val="3841431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65289F5-9898-4B40-AC33-53EA3DD73CE3}" type="datetimeFigureOut">
              <a:rPr lang="es-CO" smtClean="0"/>
              <a:t>22/05/2017</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5597DC0F-B94D-4342-9B4B-A344F8DAA67F}" type="slidenum">
              <a:rPr lang="es-CO" smtClean="0"/>
              <a:t>‹Nº›</a:t>
            </a:fld>
            <a:endParaRPr lang="es-CO"/>
          </a:p>
        </p:txBody>
      </p:sp>
    </p:spTree>
    <p:extLst>
      <p:ext uri="{BB962C8B-B14F-4D97-AF65-F5344CB8AC3E}">
        <p14:creationId xmlns:p14="http://schemas.microsoft.com/office/powerpoint/2010/main" val="2459122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65289F5-9898-4B40-AC33-53EA3DD73CE3}" type="datetimeFigureOut">
              <a:rPr lang="es-CO" smtClean="0"/>
              <a:t>22/05/2017</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5597DC0F-B94D-4342-9B4B-A344F8DAA67F}" type="slidenum">
              <a:rPr lang="es-CO" smtClean="0"/>
              <a:t>‹Nº›</a:t>
            </a:fld>
            <a:endParaRPr lang="es-CO"/>
          </a:p>
        </p:txBody>
      </p:sp>
    </p:spTree>
    <p:extLst>
      <p:ext uri="{BB962C8B-B14F-4D97-AF65-F5344CB8AC3E}">
        <p14:creationId xmlns:p14="http://schemas.microsoft.com/office/powerpoint/2010/main" val="823525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289F5-9898-4B40-AC33-53EA3DD73CE3}" type="datetimeFigureOut">
              <a:rPr lang="es-CO" smtClean="0"/>
              <a:t>22/05/2017</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97DC0F-B94D-4342-9B4B-A344F8DAA67F}" type="slidenum">
              <a:rPr lang="es-CO" smtClean="0"/>
              <a:t>‹Nº›</a:t>
            </a:fld>
            <a:endParaRPr lang="es-CO"/>
          </a:p>
        </p:txBody>
      </p:sp>
    </p:spTree>
    <p:extLst>
      <p:ext uri="{BB962C8B-B14F-4D97-AF65-F5344CB8AC3E}">
        <p14:creationId xmlns:p14="http://schemas.microsoft.com/office/powerpoint/2010/main" val="1246960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slide" Target="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slide" Target="slide1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17.xml"/><Relationship Id="rId13" Type="http://schemas.openxmlformats.org/officeDocument/2006/relationships/image" Target="../media/image1.jpeg"/><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1.jpe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19.xml"/><Relationship Id="rId13" Type="http://schemas.openxmlformats.org/officeDocument/2006/relationships/image" Target="../media/image1.jpeg"/><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21.xml"/><Relationship Id="rId13" Type="http://schemas.openxmlformats.org/officeDocument/2006/relationships/image" Target="../media/image1.jpeg"/><Relationship Id="rId3" Type="http://schemas.openxmlformats.org/officeDocument/2006/relationships/diagramData" Target="../diagrams/data20.xml"/><Relationship Id="rId7" Type="http://schemas.microsoft.com/office/2007/relationships/diagramDrawing" Target="../diagrams/drawing20.xml"/><Relationship Id="rId12" Type="http://schemas.microsoft.com/office/2007/relationships/diagramDrawing" Target="../diagrams/drawing21.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diagramColors" Target="../diagrams/colors20.xml"/><Relationship Id="rId11" Type="http://schemas.openxmlformats.org/officeDocument/2006/relationships/diagramColors" Target="../diagrams/colors21.xml"/><Relationship Id="rId5" Type="http://schemas.openxmlformats.org/officeDocument/2006/relationships/diagramQuickStyle" Target="../diagrams/quickStyle20.xml"/><Relationship Id="rId10" Type="http://schemas.openxmlformats.org/officeDocument/2006/relationships/diagramQuickStyle" Target="../diagrams/quickStyle21.xml"/><Relationship Id="rId4" Type="http://schemas.openxmlformats.org/officeDocument/2006/relationships/diagramLayout" Target="../diagrams/layout20.xml"/><Relationship Id="rId9" Type="http://schemas.openxmlformats.org/officeDocument/2006/relationships/diagramLayout" Target="../diagrams/layout21.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23.xml"/><Relationship Id="rId13" Type="http://schemas.openxmlformats.org/officeDocument/2006/relationships/image" Target="../media/image1.jpeg"/><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25.xml"/><Relationship Id="rId13" Type="http://schemas.openxmlformats.org/officeDocument/2006/relationships/image" Target="../media/image1.jpeg"/><Relationship Id="rId3" Type="http://schemas.openxmlformats.org/officeDocument/2006/relationships/diagramData" Target="../diagrams/data24.xml"/><Relationship Id="rId7" Type="http://schemas.microsoft.com/office/2007/relationships/diagramDrawing" Target="../diagrams/drawing24.xml"/><Relationship Id="rId12" Type="http://schemas.microsoft.com/office/2007/relationships/diagramDrawing" Target="../diagrams/drawing25.xm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diagramColors" Target="../diagrams/colors24.xml"/><Relationship Id="rId11" Type="http://schemas.openxmlformats.org/officeDocument/2006/relationships/diagramColors" Target="../diagrams/colors25.xml"/><Relationship Id="rId5" Type="http://schemas.openxmlformats.org/officeDocument/2006/relationships/diagramQuickStyle" Target="../diagrams/quickStyle24.xml"/><Relationship Id="rId10" Type="http://schemas.openxmlformats.org/officeDocument/2006/relationships/diagramQuickStyle" Target="../diagrams/quickStyle25.xml"/><Relationship Id="rId4" Type="http://schemas.openxmlformats.org/officeDocument/2006/relationships/diagramLayout" Target="../diagrams/layout24.xml"/><Relationship Id="rId9" Type="http://schemas.openxmlformats.org/officeDocument/2006/relationships/diagramLayout" Target="../diagrams/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slide" Target="slide1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1.jpe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1.jpe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image" Target="../media/image1.jpeg"/><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image" Target="../media/image1.jpeg"/><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5.xml"/><Relationship Id="rId13" Type="http://schemas.openxmlformats.org/officeDocument/2006/relationships/image" Target="../media/image1.jpeg"/><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654684" y="1958559"/>
            <a:ext cx="10916991" cy="2585700"/>
            <a:chOff x="0" y="773259"/>
            <a:chExt cx="10916991" cy="2585700"/>
          </a:xfrm>
        </p:grpSpPr>
        <p:sp>
          <p:nvSpPr>
            <p:cNvPr id="7" name="Rectángulo redondeado 6"/>
            <p:cNvSpPr/>
            <p:nvPr/>
          </p:nvSpPr>
          <p:spPr>
            <a:xfrm>
              <a:off x="0" y="773259"/>
              <a:ext cx="10916991" cy="25857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ángulo 7"/>
            <p:cNvSpPr/>
            <p:nvPr/>
          </p:nvSpPr>
          <p:spPr>
            <a:xfrm>
              <a:off x="126223" y="899482"/>
              <a:ext cx="10664545" cy="2333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ES" sz="6500" b="1" kern="1200" dirty="0" smtClean="0">
                  <a:solidFill>
                    <a:schemeClr val="bg1"/>
                  </a:solidFill>
                </a:rPr>
                <a:t>CONTABILIZACION </a:t>
              </a:r>
              <a:r>
                <a:rPr lang="es-ES" sz="6500" b="1" kern="1200" dirty="0" smtClean="0">
                  <a:solidFill>
                    <a:schemeClr val="bg1"/>
                  </a:solidFill>
                </a:rPr>
                <a:t>NOMINA</a:t>
              </a:r>
              <a:endParaRPr lang="es-ES" sz="6500" b="1" kern="1200" dirty="0">
                <a:solidFill>
                  <a:schemeClr val="bg1"/>
                </a:solidFill>
              </a:endParaRPr>
            </a:p>
          </p:txBody>
        </p:sp>
      </p:gr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076" y="44425"/>
            <a:ext cx="1981746" cy="1456830"/>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2991" y="5581935"/>
            <a:ext cx="1692323" cy="1050878"/>
          </a:xfrm>
          <a:prstGeom prst="rect">
            <a:avLst/>
          </a:prstGeom>
        </p:spPr>
      </p:pic>
    </p:spTree>
    <p:extLst>
      <p:ext uri="{BB962C8B-B14F-4D97-AF65-F5344CB8AC3E}">
        <p14:creationId xmlns:p14="http://schemas.microsoft.com/office/powerpoint/2010/main" val="3822673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 y="392342"/>
            <a:ext cx="2208628" cy="1155580"/>
          </a:xfrm>
          <a:prstGeom prst="rect">
            <a:avLst/>
          </a:prstGeom>
        </p:spPr>
      </p:pic>
      <p:grpSp>
        <p:nvGrpSpPr>
          <p:cNvPr id="5" name="Grupo 4"/>
          <p:cNvGrpSpPr/>
          <p:nvPr/>
        </p:nvGrpSpPr>
        <p:grpSpPr>
          <a:xfrm>
            <a:off x="654684" y="1698049"/>
            <a:ext cx="10916991" cy="2996337"/>
            <a:chOff x="0" y="773259"/>
            <a:chExt cx="10916991" cy="2585700"/>
          </a:xfrm>
        </p:grpSpPr>
        <p:sp>
          <p:nvSpPr>
            <p:cNvPr id="7" name="Rectángulo redondeado 6"/>
            <p:cNvSpPr/>
            <p:nvPr/>
          </p:nvSpPr>
          <p:spPr>
            <a:xfrm>
              <a:off x="0" y="773259"/>
              <a:ext cx="10916991" cy="25857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ángulo 7"/>
            <p:cNvSpPr/>
            <p:nvPr/>
          </p:nvSpPr>
          <p:spPr>
            <a:xfrm>
              <a:off x="126223" y="899482"/>
              <a:ext cx="10664545" cy="2333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CO" sz="6600" b="1" dirty="0" smtClean="0">
                  <a:solidFill>
                    <a:schemeClr val="bg1"/>
                  </a:solidFill>
                  <a:latin typeface="Arial" panose="020B0604020202020204" pitchFamily="34" charset="0"/>
                  <a:cs typeface="Arial" panose="020B0604020202020204" pitchFamily="34" charset="0"/>
                </a:rPr>
                <a:t>GESTION DE NOMINA</a:t>
              </a:r>
              <a:endParaRPr lang="es-ES" sz="6500" b="1" kern="1200" dirty="0">
                <a:solidFill>
                  <a:schemeClr val="bg1"/>
                </a:solidFill>
              </a:endParaRPr>
            </a:p>
          </p:txBody>
        </p:sp>
      </p:grpSp>
    </p:spTree>
    <p:extLst>
      <p:ext uri="{BB962C8B-B14F-4D97-AF65-F5344CB8AC3E}">
        <p14:creationId xmlns:p14="http://schemas.microsoft.com/office/powerpoint/2010/main" val="2277324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0" y="272961"/>
            <a:ext cx="12163912" cy="6469038"/>
          </a:xfrm>
          <a:prstGeom prst="rect">
            <a:avLst/>
          </a:prstGeom>
        </p:spPr>
      </p:pic>
      <p:sp>
        <p:nvSpPr>
          <p:cNvPr id="11" name="Flecha derecha 10">
            <a:hlinkClick r:id="rId4" action="ppaction://hlinksldjump"/>
          </p:cNvPr>
          <p:cNvSpPr/>
          <p:nvPr/>
        </p:nvSpPr>
        <p:spPr>
          <a:xfrm>
            <a:off x="9580728" y="1992574"/>
            <a:ext cx="978408"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3344240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800225" y="661987"/>
            <a:ext cx="8591550" cy="5534025"/>
          </a:xfrm>
          <a:prstGeom prst="rect">
            <a:avLst/>
          </a:prstGeom>
        </p:spPr>
      </p:pic>
      <p:sp>
        <p:nvSpPr>
          <p:cNvPr id="4" name="Flecha derecha 3"/>
          <p:cNvSpPr/>
          <p:nvPr/>
        </p:nvSpPr>
        <p:spPr>
          <a:xfrm>
            <a:off x="1800225" y="1746913"/>
            <a:ext cx="560838" cy="2456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143273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367352" y="347520"/>
            <a:ext cx="4114800" cy="3324225"/>
          </a:xfrm>
          <a:prstGeom prst="rect">
            <a:avLst/>
          </a:prstGeom>
        </p:spPr>
      </p:pic>
      <p:sp>
        <p:nvSpPr>
          <p:cNvPr id="5" name="Flecha derecha 4"/>
          <p:cNvSpPr/>
          <p:nvPr/>
        </p:nvSpPr>
        <p:spPr>
          <a:xfrm>
            <a:off x="2183642" y="1501252"/>
            <a:ext cx="682388" cy="286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 name="Imagen 5"/>
          <p:cNvPicPr>
            <a:picLocks noChangeAspect="1"/>
          </p:cNvPicPr>
          <p:nvPr/>
        </p:nvPicPr>
        <p:blipFill>
          <a:blip r:embed="rId4"/>
          <a:stretch>
            <a:fillRect/>
          </a:stretch>
        </p:blipFill>
        <p:spPr>
          <a:xfrm>
            <a:off x="3480179" y="742950"/>
            <a:ext cx="8366078" cy="5372100"/>
          </a:xfrm>
          <a:prstGeom prst="rect">
            <a:avLst/>
          </a:prstGeom>
        </p:spPr>
      </p:pic>
      <p:sp>
        <p:nvSpPr>
          <p:cNvPr id="7" name="Flecha derecha 6"/>
          <p:cNvSpPr/>
          <p:nvPr/>
        </p:nvSpPr>
        <p:spPr>
          <a:xfrm>
            <a:off x="10112991" y="1501252"/>
            <a:ext cx="1419367" cy="286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3264558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323920" y="722406"/>
            <a:ext cx="11303973" cy="3038475"/>
          </a:xfrm>
          <a:prstGeom prst="rect">
            <a:avLst/>
          </a:prstGeom>
        </p:spPr>
      </p:pic>
    </p:spTree>
    <p:extLst>
      <p:ext uri="{BB962C8B-B14F-4D97-AF65-F5344CB8AC3E}">
        <p14:creationId xmlns:p14="http://schemas.microsoft.com/office/powerpoint/2010/main" val="1895481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0" y="272961"/>
            <a:ext cx="12163912" cy="6469038"/>
          </a:xfrm>
          <a:prstGeom prst="rect">
            <a:avLst/>
          </a:prstGeom>
        </p:spPr>
      </p:pic>
      <p:sp>
        <p:nvSpPr>
          <p:cNvPr id="11" name="Flecha derecha 10">
            <a:hlinkClick r:id="rId4" action="ppaction://hlinksldjump"/>
          </p:cNvPr>
          <p:cNvSpPr/>
          <p:nvPr/>
        </p:nvSpPr>
        <p:spPr>
          <a:xfrm>
            <a:off x="9580728" y="1992574"/>
            <a:ext cx="978408"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082169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800225" y="661987"/>
            <a:ext cx="8591550" cy="5534025"/>
          </a:xfrm>
          <a:prstGeom prst="rect">
            <a:avLst/>
          </a:prstGeom>
        </p:spPr>
      </p:pic>
      <p:sp>
        <p:nvSpPr>
          <p:cNvPr id="4" name="Flecha derecha 3"/>
          <p:cNvSpPr/>
          <p:nvPr/>
        </p:nvSpPr>
        <p:spPr>
          <a:xfrm>
            <a:off x="1800225" y="1528545"/>
            <a:ext cx="560838" cy="2456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377098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427842" y="309988"/>
            <a:ext cx="3038475" cy="5610225"/>
          </a:xfrm>
          <a:prstGeom prst="rect">
            <a:avLst/>
          </a:prstGeom>
        </p:spPr>
      </p:pic>
      <p:sp>
        <p:nvSpPr>
          <p:cNvPr id="5" name="Flecha derecha 4"/>
          <p:cNvSpPr/>
          <p:nvPr/>
        </p:nvSpPr>
        <p:spPr>
          <a:xfrm>
            <a:off x="1514904" y="5636526"/>
            <a:ext cx="996286" cy="2047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 name="Imagen 5"/>
          <p:cNvPicPr>
            <a:picLocks noChangeAspect="1"/>
          </p:cNvPicPr>
          <p:nvPr/>
        </p:nvPicPr>
        <p:blipFill>
          <a:blip r:embed="rId4"/>
          <a:stretch>
            <a:fillRect/>
          </a:stretch>
        </p:blipFill>
        <p:spPr>
          <a:xfrm>
            <a:off x="3889611" y="465942"/>
            <a:ext cx="7927644" cy="5276850"/>
          </a:xfrm>
          <a:prstGeom prst="rect">
            <a:avLst/>
          </a:prstGeom>
        </p:spPr>
      </p:pic>
      <p:sp>
        <p:nvSpPr>
          <p:cNvPr id="7" name="Flecha derecha 6"/>
          <p:cNvSpPr/>
          <p:nvPr/>
        </p:nvSpPr>
        <p:spPr>
          <a:xfrm>
            <a:off x="10208525" y="1351128"/>
            <a:ext cx="1201003" cy="1637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7703111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887106" y="1833562"/>
            <a:ext cx="10372298" cy="3190875"/>
          </a:xfrm>
          <a:prstGeom prst="rect">
            <a:avLst/>
          </a:prstGeom>
        </p:spPr>
      </p:pic>
      <p:sp>
        <p:nvSpPr>
          <p:cNvPr id="4" name="Flecha arriba 3"/>
          <p:cNvSpPr/>
          <p:nvPr/>
        </p:nvSpPr>
        <p:spPr>
          <a:xfrm>
            <a:off x="5568286" y="4312693"/>
            <a:ext cx="327546" cy="36848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207302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0" y="272961"/>
            <a:ext cx="12163912" cy="6469038"/>
          </a:xfrm>
          <a:prstGeom prst="rect">
            <a:avLst/>
          </a:prstGeom>
        </p:spPr>
      </p:pic>
      <p:sp>
        <p:nvSpPr>
          <p:cNvPr id="11" name="Flecha derecha 10">
            <a:hlinkClick r:id="rId4" action="ppaction://hlinksldjump"/>
          </p:cNvPr>
          <p:cNvSpPr/>
          <p:nvPr/>
        </p:nvSpPr>
        <p:spPr>
          <a:xfrm>
            <a:off x="9580728" y="1992574"/>
            <a:ext cx="978408"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852639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p:cNvGraphicFramePr/>
          <p:nvPr>
            <p:extLst>
              <p:ext uri="{D42A27DB-BD31-4B8C-83A1-F6EECF244321}">
                <p14:modId xmlns:p14="http://schemas.microsoft.com/office/powerpoint/2010/main" val="2913306069"/>
              </p:ext>
            </p:extLst>
          </p:nvPr>
        </p:nvGraphicFramePr>
        <p:xfrm>
          <a:off x="2245267" y="225313"/>
          <a:ext cx="9585720" cy="1325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Marcador de contenido 4"/>
          <p:cNvGraphicFramePr>
            <a:graphicFrameLocks/>
          </p:cNvGraphicFramePr>
          <p:nvPr>
            <p:extLst>
              <p:ext uri="{D42A27DB-BD31-4B8C-83A1-F6EECF244321}">
                <p14:modId xmlns:p14="http://schemas.microsoft.com/office/powerpoint/2010/main" val="9966574"/>
              </p:ext>
            </p:extLst>
          </p:nvPr>
        </p:nvGraphicFramePr>
        <p:xfrm>
          <a:off x="1287194" y="1683273"/>
          <a:ext cx="10515600" cy="47721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Imagen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0004" y="126313"/>
            <a:ext cx="1981746" cy="1456830"/>
          </a:xfrm>
          <a:prstGeom prst="rect">
            <a:avLst/>
          </a:prstGeom>
        </p:spPr>
      </p:pic>
    </p:spTree>
    <p:extLst>
      <p:ext uri="{BB962C8B-B14F-4D97-AF65-F5344CB8AC3E}">
        <p14:creationId xmlns:p14="http://schemas.microsoft.com/office/powerpoint/2010/main" val="25985709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800225" y="661987"/>
            <a:ext cx="8591550" cy="5534025"/>
          </a:xfrm>
          <a:prstGeom prst="rect">
            <a:avLst/>
          </a:prstGeom>
        </p:spPr>
      </p:pic>
      <p:sp>
        <p:nvSpPr>
          <p:cNvPr id="4" name="Flecha derecha 3"/>
          <p:cNvSpPr/>
          <p:nvPr/>
        </p:nvSpPr>
        <p:spPr>
          <a:xfrm>
            <a:off x="1800225" y="1719617"/>
            <a:ext cx="560838" cy="2456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72245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259307" y="314746"/>
            <a:ext cx="11737075" cy="5600700"/>
          </a:xfrm>
          <a:prstGeom prst="rect">
            <a:avLst/>
          </a:prstGeom>
        </p:spPr>
      </p:pic>
      <p:sp>
        <p:nvSpPr>
          <p:cNvPr id="5" name="Flecha arriba 4"/>
          <p:cNvSpPr/>
          <p:nvPr/>
        </p:nvSpPr>
        <p:spPr>
          <a:xfrm>
            <a:off x="1351128" y="5950424"/>
            <a:ext cx="423081" cy="60050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2196552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0" y="750627"/>
            <a:ext cx="12106275" cy="5029200"/>
          </a:xfrm>
          <a:prstGeom prst="rect">
            <a:avLst/>
          </a:prstGeom>
        </p:spPr>
      </p:pic>
      <p:sp>
        <p:nvSpPr>
          <p:cNvPr id="4" name="Flecha derecha 3"/>
          <p:cNvSpPr/>
          <p:nvPr/>
        </p:nvSpPr>
        <p:spPr>
          <a:xfrm>
            <a:off x="10822675" y="1678675"/>
            <a:ext cx="696035" cy="2456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5295506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33337" y="500062"/>
            <a:ext cx="12125325" cy="5857875"/>
          </a:xfrm>
          <a:prstGeom prst="rect">
            <a:avLst/>
          </a:prstGeom>
        </p:spPr>
      </p:pic>
    </p:spTree>
    <p:extLst>
      <p:ext uri="{BB962C8B-B14F-4D97-AF65-F5344CB8AC3E}">
        <p14:creationId xmlns:p14="http://schemas.microsoft.com/office/powerpoint/2010/main" val="2845333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28575" y="1057275"/>
            <a:ext cx="12249150" cy="4743450"/>
          </a:xfrm>
          <a:prstGeom prst="rect">
            <a:avLst/>
          </a:prstGeom>
        </p:spPr>
      </p:pic>
    </p:spTree>
    <p:extLst>
      <p:ext uri="{BB962C8B-B14F-4D97-AF65-F5344CB8AC3E}">
        <p14:creationId xmlns:p14="http://schemas.microsoft.com/office/powerpoint/2010/main" val="34568678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52387" y="552450"/>
            <a:ext cx="12087225" cy="5753100"/>
          </a:xfrm>
          <a:prstGeom prst="rect">
            <a:avLst/>
          </a:prstGeom>
        </p:spPr>
      </p:pic>
    </p:spTree>
    <p:extLst>
      <p:ext uri="{BB962C8B-B14F-4D97-AF65-F5344CB8AC3E}">
        <p14:creationId xmlns:p14="http://schemas.microsoft.com/office/powerpoint/2010/main" val="804460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61912" y="2009775"/>
            <a:ext cx="12068175" cy="2838450"/>
          </a:xfrm>
          <a:prstGeom prst="rect">
            <a:avLst/>
          </a:prstGeom>
        </p:spPr>
      </p:pic>
    </p:spTree>
    <p:extLst>
      <p:ext uri="{BB962C8B-B14F-4D97-AF65-F5344CB8AC3E}">
        <p14:creationId xmlns:p14="http://schemas.microsoft.com/office/powerpoint/2010/main" val="22471163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23812" y="1004887"/>
            <a:ext cx="12144375" cy="4848225"/>
          </a:xfrm>
          <a:prstGeom prst="rect">
            <a:avLst/>
          </a:prstGeom>
        </p:spPr>
      </p:pic>
    </p:spTree>
    <p:extLst>
      <p:ext uri="{BB962C8B-B14F-4D97-AF65-F5344CB8AC3E}">
        <p14:creationId xmlns:p14="http://schemas.microsoft.com/office/powerpoint/2010/main" val="20339977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p:cNvGraphicFramePr/>
          <p:nvPr>
            <p:extLst>
              <p:ext uri="{D42A27DB-BD31-4B8C-83A1-F6EECF244321}">
                <p14:modId xmlns:p14="http://schemas.microsoft.com/office/powerpoint/2010/main" val="2913306069"/>
              </p:ext>
            </p:extLst>
          </p:nvPr>
        </p:nvGraphicFramePr>
        <p:xfrm>
          <a:off x="2245267" y="225313"/>
          <a:ext cx="9585720" cy="1325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Marcador de contenido 4"/>
          <p:cNvGraphicFramePr>
            <a:graphicFrameLocks/>
          </p:cNvGraphicFramePr>
          <p:nvPr>
            <p:extLst>
              <p:ext uri="{D42A27DB-BD31-4B8C-83A1-F6EECF244321}">
                <p14:modId xmlns:p14="http://schemas.microsoft.com/office/powerpoint/2010/main" val="1407764922"/>
              </p:ext>
            </p:extLst>
          </p:nvPr>
        </p:nvGraphicFramePr>
        <p:xfrm>
          <a:off x="1287194" y="1683273"/>
          <a:ext cx="10515600" cy="47721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Imagen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0004" y="126313"/>
            <a:ext cx="1981746" cy="1456830"/>
          </a:xfrm>
          <a:prstGeom prst="rect">
            <a:avLst/>
          </a:prstGeom>
        </p:spPr>
      </p:pic>
    </p:spTree>
    <p:extLst>
      <p:ext uri="{BB962C8B-B14F-4D97-AF65-F5344CB8AC3E}">
        <p14:creationId xmlns:p14="http://schemas.microsoft.com/office/powerpoint/2010/main" val="39107168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28575" y="904875"/>
            <a:ext cx="12249150" cy="5048250"/>
          </a:xfrm>
          <a:prstGeom prst="rect">
            <a:avLst/>
          </a:prstGeom>
        </p:spPr>
      </p:pic>
      <p:sp>
        <p:nvSpPr>
          <p:cNvPr id="4" name="Flecha derecha 3"/>
          <p:cNvSpPr/>
          <p:nvPr/>
        </p:nvSpPr>
        <p:spPr>
          <a:xfrm>
            <a:off x="10222174" y="5076967"/>
            <a:ext cx="1351128" cy="2729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277320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p:cNvGraphicFramePr/>
          <p:nvPr>
            <p:extLst>
              <p:ext uri="{D42A27DB-BD31-4B8C-83A1-F6EECF244321}">
                <p14:modId xmlns:p14="http://schemas.microsoft.com/office/powerpoint/2010/main" val="2913306069"/>
              </p:ext>
            </p:extLst>
          </p:nvPr>
        </p:nvGraphicFramePr>
        <p:xfrm>
          <a:off x="2245267" y="225313"/>
          <a:ext cx="9585720" cy="1325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Marcador de contenido 4"/>
          <p:cNvGraphicFramePr>
            <a:graphicFrameLocks/>
          </p:cNvGraphicFramePr>
          <p:nvPr>
            <p:extLst>
              <p:ext uri="{D42A27DB-BD31-4B8C-83A1-F6EECF244321}">
                <p14:modId xmlns:p14="http://schemas.microsoft.com/office/powerpoint/2010/main" val="2050881661"/>
              </p:ext>
            </p:extLst>
          </p:nvPr>
        </p:nvGraphicFramePr>
        <p:xfrm>
          <a:off x="1287194" y="1683273"/>
          <a:ext cx="10515600" cy="47721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Imagen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0004" y="126313"/>
            <a:ext cx="1981746" cy="1456830"/>
          </a:xfrm>
          <a:prstGeom prst="rect">
            <a:avLst/>
          </a:prstGeom>
        </p:spPr>
      </p:pic>
    </p:spTree>
    <p:extLst>
      <p:ext uri="{BB962C8B-B14F-4D97-AF65-F5344CB8AC3E}">
        <p14:creationId xmlns:p14="http://schemas.microsoft.com/office/powerpoint/2010/main" val="21657725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0" y="319502"/>
            <a:ext cx="12153900" cy="5829300"/>
          </a:xfrm>
          <a:prstGeom prst="rect">
            <a:avLst/>
          </a:prstGeom>
        </p:spPr>
      </p:pic>
    </p:spTree>
    <p:extLst>
      <p:ext uri="{BB962C8B-B14F-4D97-AF65-F5344CB8AC3E}">
        <p14:creationId xmlns:p14="http://schemas.microsoft.com/office/powerpoint/2010/main" val="10039141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28575" y="428625"/>
            <a:ext cx="12134850" cy="6000750"/>
          </a:xfrm>
          <a:prstGeom prst="rect">
            <a:avLst/>
          </a:prstGeom>
        </p:spPr>
      </p:pic>
    </p:spTree>
    <p:extLst>
      <p:ext uri="{BB962C8B-B14F-4D97-AF65-F5344CB8AC3E}">
        <p14:creationId xmlns:p14="http://schemas.microsoft.com/office/powerpoint/2010/main" val="14570323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4763" y="423862"/>
            <a:ext cx="12201525" cy="6010275"/>
          </a:xfrm>
          <a:prstGeom prst="rect">
            <a:avLst/>
          </a:prstGeom>
        </p:spPr>
      </p:pic>
    </p:spTree>
    <p:extLst>
      <p:ext uri="{BB962C8B-B14F-4D97-AF65-F5344CB8AC3E}">
        <p14:creationId xmlns:p14="http://schemas.microsoft.com/office/powerpoint/2010/main" val="13652631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p:cNvGraphicFramePr/>
          <p:nvPr>
            <p:extLst>
              <p:ext uri="{D42A27DB-BD31-4B8C-83A1-F6EECF244321}">
                <p14:modId xmlns:p14="http://schemas.microsoft.com/office/powerpoint/2010/main" val="2913306069"/>
              </p:ext>
            </p:extLst>
          </p:nvPr>
        </p:nvGraphicFramePr>
        <p:xfrm>
          <a:off x="2245267" y="225313"/>
          <a:ext cx="9585720" cy="1325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Marcador de contenido 4"/>
          <p:cNvGraphicFramePr>
            <a:graphicFrameLocks/>
          </p:cNvGraphicFramePr>
          <p:nvPr>
            <p:extLst>
              <p:ext uri="{D42A27DB-BD31-4B8C-83A1-F6EECF244321}">
                <p14:modId xmlns:p14="http://schemas.microsoft.com/office/powerpoint/2010/main" val="2597430705"/>
              </p:ext>
            </p:extLst>
          </p:nvPr>
        </p:nvGraphicFramePr>
        <p:xfrm>
          <a:off x="1287194" y="1683273"/>
          <a:ext cx="10515600" cy="47721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Imagen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0004" y="126313"/>
            <a:ext cx="1981746" cy="1456830"/>
          </a:xfrm>
          <a:prstGeom prst="rect">
            <a:avLst/>
          </a:prstGeom>
        </p:spPr>
      </p:pic>
    </p:spTree>
    <p:extLst>
      <p:ext uri="{BB962C8B-B14F-4D97-AF65-F5344CB8AC3E}">
        <p14:creationId xmlns:p14="http://schemas.microsoft.com/office/powerpoint/2010/main" val="2620644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p:cNvGraphicFramePr/>
          <p:nvPr>
            <p:extLst>
              <p:ext uri="{D42A27DB-BD31-4B8C-83A1-F6EECF244321}">
                <p14:modId xmlns:p14="http://schemas.microsoft.com/office/powerpoint/2010/main" val="2913306069"/>
              </p:ext>
            </p:extLst>
          </p:nvPr>
        </p:nvGraphicFramePr>
        <p:xfrm>
          <a:off x="2245267" y="225313"/>
          <a:ext cx="9585720" cy="1325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Marcador de contenido 4"/>
          <p:cNvGraphicFramePr>
            <a:graphicFrameLocks/>
          </p:cNvGraphicFramePr>
          <p:nvPr>
            <p:extLst>
              <p:ext uri="{D42A27DB-BD31-4B8C-83A1-F6EECF244321}">
                <p14:modId xmlns:p14="http://schemas.microsoft.com/office/powerpoint/2010/main" val="2192972699"/>
              </p:ext>
            </p:extLst>
          </p:nvPr>
        </p:nvGraphicFramePr>
        <p:xfrm>
          <a:off x="1287194" y="1683273"/>
          <a:ext cx="10515600" cy="47721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Imagen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0004" y="126313"/>
            <a:ext cx="1981746" cy="1456830"/>
          </a:xfrm>
          <a:prstGeom prst="rect">
            <a:avLst/>
          </a:prstGeom>
        </p:spPr>
      </p:pic>
    </p:spTree>
    <p:extLst>
      <p:ext uri="{BB962C8B-B14F-4D97-AF65-F5344CB8AC3E}">
        <p14:creationId xmlns:p14="http://schemas.microsoft.com/office/powerpoint/2010/main" val="38862899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p:cNvGraphicFramePr/>
          <p:nvPr>
            <p:extLst>
              <p:ext uri="{D42A27DB-BD31-4B8C-83A1-F6EECF244321}">
                <p14:modId xmlns:p14="http://schemas.microsoft.com/office/powerpoint/2010/main" val="2913306069"/>
              </p:ext>
            </p:extLst>
          </p:nvPr>
        </p:nvGraphicFramePr>
        <p:xfrm>
          <a:off x="2245267" y="225313"/>
          <a:ext cx="9585720" cy="1325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Marcador de contenido 4"/>
          <p:cNvGraphicFramePr>
            <a:graphicFrameLocks/>
          </p:cNvGraphicFramePr>
          <p:nvPr>
            <p:extLst>
              <p:ext uri="{D42A27DB-BD31-4B8C-83A1-F6EECF244321}">
                <p14:modId xmlns:p14="http://schemas.microsoft.com/office/powerpoint/2010/main" val="3476123293"/>
              </p:ext>
            </p:extLst>
          </p:nvPr>
        </p:nvGraphicFramePr>
        <p:xfrm>
          <a:off x="1287194" y="1683273"/>
          <a:ext cx="10515600" cy="47721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Imagen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0004" y="126313"/>
            <a:ext cx="1981746" cy="1456830"/>
          </a:xfrm>
          <a:prstGeom prst="rect">
            <a:avLst/>
          </a:prstGeom>
        </p:spPr>
      </p:pic>
    </p:spTree>
    <p:extLst>
      <p:ext uri="{BB962C8B-B14F-4D97-AF65-F5344CB8AC3E}">
        <p14:creationId xmlns:p14="http://schemas.microsoft.com/office/powerpoint/2010/main" val="31583404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p:cNvGraphicFramePr/>
          <p:nvPr>
            <p:extLst>
              <p:ext uri="{D42A27DB-BD31-4B8C-83A1-F6EECF244321}">
                <p14:modId xmlns:p14="http://schemas.microsoft.com/office/powerpoint/2010/main" val="2913306069"/>
              </p:ext>
            </p:extLst>
          </p:nvPr>
        </p:nvGraphicFramePr>
        <p:xfrm>
          <a:off x="2245267" y="225313"/>
          <a:ext cx="9585720" cy="1325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Marcador de contenido 4"/>
          <p:cNvGraphicFramePr>
            <a:graphicFrameLocks/>
          </p:cNvGraphicFramePr>
          <p:nvPr>
            <p:extLst>
              <p:ext uri="{D42A27DB-BD31-4B8C-83A1-F6EECF244321}">
                <p14:modId xmlns:p14="http://schemas.microsoft.com/office/powerpoint/2010/main" val="2400299111"/>
              </p:ext>
            </p:extLst>
          </p:nvPr>
        </p:nvGraphicFramePr>
        <p:xfrm>
          <a:off x="1287194" y="1683273"/>
          <a:ext cx="10515600" cy="47721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Imagen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0004" y="126313"/>
            <a:ext cx="1981746" cy="1456830"/>
          </a:xfrm>
          <a:prstGeom prst="rect">
            <a:avLst/>
          </a:prstGeom>
        </p:spPr>
      </p:pic>
    </p:spTree>
    <p:extLst>
      <p:ext uri="{BB962C8B-B14F-4D97-AF65-F5344CB8AC3E}">
        <p14:creationId xmlns:p14="http://schemas.microsoft.com/office/powerpoint/2010/main" val="19026517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0" y="272961"/>
            <a:ext cx="12163912" cy="6469038"/>
          </a:xfrm>
          <a:prstGeom prst="rect">
            <a:avLst/>
          </a:prstGeom>
        </p:spPr>
      </p:pic>
      <p:sp>
        <p:nvSpPr>
          <p:cNvPr id="11" name="Flecha derecha 10">
            <a:hlinkClick r:id="rId4" action="ppaction://hlinksldjump"/>
          </p:cNvPr>
          <p:cNvSpPr/>
          <p:nvPr/>
        </p:nvSpPr>
        <p:spPr>
          <a:xfrm>
            <a:off x="9580728" y="1992574"/>
            <a:ext cx="978408"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4133773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545911" y="427131"/>
            <a:ext cx="10383387" cy="5457825"/>
          </a:xfrm>
          <a:prstGeom prst="rect">
            <a:avLst/>
          </a:prstGeom>
        </p:spPr>
      </p:pic>
      <p:sp>
        <p:nvSpPr>
          <p:cNvPr id="5" name="Flecha derecha 4"/>
          <p:cNvSpPr/>
          <p:nvPr/>
        </p:nvSpPr>
        <p:spPr>
          <a:xfrm>
            <a:off x="982639" y="4135272"/>
            <a:ext cx="736979" cy="150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8179508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264354" y="309562"/>
            <a:ext cx="3228975" cy="2581275"/>
          </a:xfrm>
          <a:prstGeom prst="rect">
            <a:avLst/>
          </a:prstGeom>
        </p:spPr>
      </p:pic>
      <p:sp>
        <p:nvSpPr>
          <p:cNvPr id="4" name="Flecha derecha 3"/>
          <p:cNvSpPr/>
          <p:nvPr/>
        </p:nvSpPr>
        <p:spPr>
          <a:xfrm>
            <a:off x="1514901" y="1064525"/>
            <a:ext cx="764275" cy="191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 name="Imagen 5"/>
          <p:cNvPicPr>
            <a:picLocks noChangeAspect="1"/>
          </p:cNvPicPr>
          <p:nvPr/>
        </p:nvPicPr>
        <p:blipFill>
          <a:blip r:embed="rId4"/>
          <a:stretch>
            <a:fillRect/>
          </a:stretch>
        </p:blipFill>
        <p:spPr>
          <a:xfrm>
            <a:off x="3529723" y="723332"/>
            <a:ext cx="3086100" cy="5029200"/>
          </a:xfrm>
          <a:prstGeom prst="rect">
            <a:avLst/>
          </a:prstGeom>
        </p:spPr>
      </p:pic>
      <p:sp>
        <p:nvSpPr>
          <p:cNvPr id="7" name="Flecha derecha 6"/>
          <p:cNvSpPr/>
          <p:nvPr/>
        </p:nvSpPr>
        <p:spPr>
          <a:xfrm>
            <a:off x="5352196" y="3946477"/>
            <a:ext cx="764275" cy="191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p:cNvPicPr>
            <a:picLocks noChangeAspect="1"/>
          </p:cNvPicPr>
          <p:nvPr/>
        </p:nvPicPr>
        <p:blipFill>
          <a:blip r:embed="rId5"/>
          <a:stretch>
            <a:fillRect/>
          </a:stretch>
        </p:blipFill>
        <p:spPr>
          <a:xfrm>
            <a:off x="6861908" y="3237932"/>
            <a:ext cx="3152775" cy="2676525"/>
          </a:xfrm>
          <a:prstGeom prst="rect">
            <a:avLst/>
          </a:prstGeom>
        </p:spPr>
      </p:pic>
      <p:sp>
        <p:nvSpPr>
          <p:cNvPr id="9" name="Flecha derecha 8"/>
          <p:cNvSpPr/>
          <p:nvPr/>
        </p:nvSpPr>
        <p:spPr>
          <a:xfrm>
            <a:off x="8438295" y="4385125"/>
            <a:ext cx="764275" cy="191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685615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p:cNvGraphicFramePr/>
          <p:nvPr>
            <p:extLst>
              <p:ext uri="{D42A27DB-BD31-4B8C-83A1-F6EECF244321}">
                <p14:modId xmlns:p14="http://schemas.microsoft.com/office/powerpoint/2010/main" val="2913306069"/>
              </p:ext>
            </p:extLst>
          </p:nvPr>
        </p:nvGraphicFramePr>
        <p:xfrm>
          <a:off x="2245267" y="225313"/>
          <a:ext cx="9585720" cy="1325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Marcador de contenido 4"/>
          <p:cNvGraphicFramePr>
            <a:graphicFrameLocks/>
          </p:cNvGraphicFramePr>
          <p:nvPr>
            <p:extLst>
              <p:ext uri="{D42A27DB-BD31-4B8C-83A1-F6EECF244321}">
                <p14:modId xmlns:p14="http://schemas.microsoft.com/office/powerpoint/2010/main" val="2951966742"/>
              </p:ext>
            </p:extLst>
          </p:nvPr>
        </p:nvGraphicFramePr>
        <p:xfrm>
          <a:off x="1287194" y="1683273"/>
          <a:ext cx="10515600" cy="47721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Imagen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0004" y="126313"/>
            <a:ext cx="1981746" cy="1456830"/>
          </a:xfrm>
          <a:prstGeom prst="rect">
            <a:avLst/>
          </a:prstGeom>
        </p:spPr>
      </p:pic>
    </p:spTree>
    <p:extLst>
      <p:ext uri="{BB962C8B-B14F-4D97-AF65-F5344CB8AC3E}">
        <p14:creationId xmlns:p14="http://schemas.microsoft.com/office/powerpoint/2010/main" val="20022937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286603" y="928687"/>
            <a:ext cx="11464119" cy="5000625"/>
          </a:xfrm>
          <a:prstGeom prst="rect">
            <a:avLst/>
          </a:prstGeom>
        </p:spPr>
      </p:pic>
    </p:spTree>
    <p:extLst>
      <p:ext uri="{BB962C8B-B14F-4D97-AF65-F5344CB8AC3E}">
        <p14:creationId xmlns:p14="http://schemas.microsoft.com/office/powerpoint/2010/main" val="17185690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272955" y="1090612"/>
            <a:ext cx="11436824" cy="4676775"/>
          </a:xfrm>
          <a:prstGeom prst="rect">
            <a:avLst/>
          </a:prstGeom>
        </p:spPr>
      </p:pic>
    </p:spTree>
    <p:extLst>
      <p:ext uri="{BB962C8B-B14F-4D97-AF65-F5344CB8AC3E}">
        <p14:creationId xmlns:p14="http://schemas.microsoft.com/office/powerpoint/2010/main" val="27858999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264354" y="309562"/>
            <a:ext cx="3228975" cy="2581275"/>
          </a:xfrm>
          <a:prstGeom prst="rect">
            <a:avLst/>
          </a:prstGeom>
        </p:spPr>
      </p:pic>
      <p:sp>
        <p:nvSpPr>
          <p:cNvPr id="4" name="Flecha derecha 3"/>
          <p:cNvSpPr/>
          <p:nvPr/>
        </p:nvSpPr>
        <p:spPr>
          <a:xfrm>
            <a:off x="1514901" y="1064525"/>
            <a:ext cx="764275" cy="191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 name="Imagen 5"/>
          <p:cNvPicPr>
            <a:picLocks noChangeAspect="1"/>
          </p:cNvPicPr>
          <p:nvPr/>
        </p:nvPicPr>
        <p:blipFill>
          <a:blip r:embed="rId4"/>
          <a:stretch>
            <a:fillRect/>
          </a:stretch>
        </p:blipFill>
        <p:spPr>
          <a:xfrm>
            <a:off x="3529723" y="723332"/>
            <a:ext cx="3086100" cy="5029200"/>
          </a:xfrm>
          <a:prstGeom prst="rect">
            <a:avLst/>
          </a:prstGeom>
        </p:spPr>
      </p:pic>
      <p:sp>
        <p:nvSpPr>
          <p:cNvPr id="7" name="Flecha derecha 6"/>
          <p:cNvSpPr/>
          <p:nvPr/>
        </p:nvSpPr>
        <p:spPr>
          <a:xfrm>
            <a:off x="5215719" y="1844722"/>
            <a:ext cx="764275" cy="191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2094667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218364" y="382137"/>
            <a:ext cx="11818961" cy="5775775"/>
          </a:xfrm>
          <a:prstGeom prst="rect">
            <a:avLst/>
          </a:prstGeom>
        </p:spPr>
      </p:pic>
      <p:sp>
        <p:nvSpPr>
          <p:cNvPr id="5" name="Flecha arriba 4"/>
          <p:cNvSpPr/>
          <p:nvPr/>
        </p:nvSpPr>
        <p:spPr>
          <a:xfrm>
            <a:off x="1583140" y="5950424"/>
            <a:ext cx="286603" cy="43672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7189988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395785" y="604837"/>
            <a:ext cx="11477768" cy="5648325"/>
          </a:xfrm>
          <a:prstGeom prst="rect">
            <a:avLst/>
          </a:prstGeom>
        </p:spPr>
      </p:pic>
    </p:spTree>
    <p:extLst>
      <p:ext uri="{BB962C8B-B14F-4D97-AF65-F5344CB8AC3E}">
        <p14:creationId xmlns:p14="http://schemas.microsoft.com/office/powerpoint/2010/main" val="9020313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218364" y="382137"/>
            <a:ext cx="11818961" cy="5775775"/>
          </a:xfrm>
          <a:prstGeom prst="rect">
            <a:avLst/>
          </a:prstGeom>
        </p:spPr>
      </p:pic>
      <p:sp>
        <p:nvSpPr>
          <p:cNvPr id="5" name="Flecha arriba 4"/>
          <p:cNvSpPr/>
          <p:nvPr/>
        </p:nvSpPr>
        <p:spPr>
          <a:xfrm>
            <a:off x="3220872" y="5939548"/>
            <a:ext cx="286603" cy="43672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8363917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150124" y="762000"/>
            <a:ext cx="11668837" cy="5334000"/>
          </a:xfrm>
          <a:prstGeom prst="rect">
            <a:avLst/>
          </a:prstGeom>
        </p:spPr>
      </p:pic>
    </p:spTree>
    <p:extLst>
      <p:ext uri="{BB962C8B-B14F-4D97-AF65-F5344CB8AC3E}">
        <p14:creationId xmlns:p14="http://schemas.microsoft.com/office/powerpoint/2010/main" val="2776199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218364" y="382137"/>
            <a:ext cx="11818961" cy="5775775"/>
          </a:xfrm>
          <a:prstGeom prst="rect">
            <a:avLst/>
          </a:prstGeom>
        </p:spPr>
      </p:pic>
      <p:sp>
        <p:nvSpPr>
          <p:cNvPr id="5" name="Flecha arriba 4"/>
          <p:cNvSpPr/>
          <p:nvPr/>
        </p:nvSpPr>
        <p:spPr>
          <a:xfrm>
            <a:off x="4694830" y="5939548"/>
            <a:ext cx="286603" cy="43672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3765883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218364" y="382137"/>
            <a:ext cx="11818961" cy="5775775"/>
          </a:xfrm>
          <a:prstGeom prst="rect">
            <a:avLst/>
          </a:prstGeom>
        </p:spPr>
      </p:pic>
      <p:sp>
        <p:nvSpPr>
          <p:cNvPr id="5" name="Flecha arriba 4"/>
          <p:cNvSpPr/>
          <p:nvPr/>
        </p:nvSpPr>
        <p:spPr>
          <a:xfrm>
            <a:off x="6127844" y="5939548"/>
            <a:ext cx="286603" cy="43672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233088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p:cNvGraphicFramePr/>
          <p:nvPr>
            <p:extLst>
              <p:ext uri="{D42A27DB-BD31-4B8C-83A1-F6EECF244321}">
                <p14:modId xmlns:p14="http://schemas.microsoft.com/office/powerpoint/2010/main" val="2913306069"/>
              </p:ext>
            </p:extLst>
          </p:nvPr>
        </p:nvGraphicFramePr>
        <p:xfrm>
          <a:off x="2245267" y="225313"/>
          <a:ext cx="9585720" cy="1325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Marcador de contenido 4"/>
          <p:cNvGraphicFramePr>
            <a:graphicFrameLocks/>
          </p:cNvGraphicFramePr>
          <p:nvPr>
            <p:extLst>
              <p:ext uri="{D42A27DB-BD31-4B8C-83A1-F6EECF244321}">
                <p14:modId xmlns:p14="http://schemas.microsoft.com/office/powerpoint/2010/main" val="3562226001"/>
              </p:ext>
            </p:extLst>
          </p:nvPr>
        </p:nvGraphicFramePr>
        <p:xfrm>
          <a:off x="1287194" y="1683273"/>
          <a:ext cx="10515600" cy="47721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Imagen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0004" y="126313"/>
            <a:ext cx="1981746" cy="1456830"/>
          </a:xfrm>
          <a:prstGeom prst="rect">
            <a:avLst/>
          </a:prstGeom>
        </p:spPr>
      </p:pic>
    </p:spTree>
    <p:extLst>
      <p:ext uri="{BB962C8B-B14F-4D97-AF65-F5344CB8AC3E}">
        <p14:creationId xmlns:p14="http://schemas.microsoft.com/office/powerpoint/2010/main" val="4281321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p:cNvGraphicFramePr/>
          <p:nvPr>
            <p:extLst>
              <p:ext uri="{D42A27DB-BD31-4B8C-83A1-F6EECF244321}">
                <p14:modId xmlns:p14="http://schemas.microsoft.com/office/powerpoint/2010/main" val="2913306069"/>
              </p:ext>
            </p:extLst>
          </p:nvPr>
        </p:nvGraphicFramePr>
        <p:xfrm>
          <a:off x="2245267" y="225313"/>
          <a:ext cx="9585720" cy="1325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Marcador de contenido 4"/>
          <p:cNvGraphicFramePr>
            <a:graphicFrameLocks/>
          </p:cNvGraphicFramePr>
          <p:nvPr>
            <p:extLst>
              <p:ext uri="{D42A27DB-BD31-4B8C-83A1-F6EECF244321}">
                <p14:modId xmlns:p14="http://schemas.microsoft.com/office/powerpoint/2010/main" val="2005932611"/>
              </p:ext>
            </p:extLst>
          </p:nvPr>
        </p:nvGraphicFramePr>
        <p:xfrm>
          <a:off x="1287194" y="1683273"/>
          <a:ext cx="10515600" cy="47721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Imagen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0004" y="126313"/>
            <a:ext cx="1981746" cy="1456830"/>
          </a:xfrm>
          <a:prstGeom prst="rect">
            <a:avLst/>
          </a:prstGeom>
        </p:spPr>
      </p:pic>
    </p:spTree>
    <p:extLst>
      <p:ext uri="{BB962C8B-B14F-4D97-AF65-F5344CB8AC3E}">
        <p14:creationId xmlns:p14="http://schemas.microsoft.com/office/powerpoint/2010/main" val="2772565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p:cNvGraphicFramePr/>
          <p:nvPr>
            <p:extLst>
              <p:ext uri="{D42A27DB-BD31-4B8C-83A1-F6EECF244321}">
                <p14:modId xmlns:p14="http://schemas.microsoft.com/office/powerpoint/2010/main" val="2913306069"/>
              </p:ext>
            </p:extLst>
          </p:nvPr>
        </p:nvGraphicFramePr>
        <p:xfrm>
          <a:off x="2245267" y="225313"/>
          <a:ext cx="9585720" cy="1325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Marcador de contenido 4"/>
          <p:cNvGraphicFramePr>
            <a:graphicFrameLocks/>
          </p:cNvGraphicFramePr>
          <p:nvPr>
            <p:extLst>
              <p:ext uri="{D42A27DB-BD31-4B8C-83A1-F6EECF244321}">
                <p14:modId xmlns:p14="http://schemas.microsoft.com/office/powerpoint/2010/main" val="4263304749"/>
              </p:ext>
            </p:extLst>
          </p:nvPr>
        </p:nvGraphicFramePr>
        <p:xfrm>
          <a:off x="1287194" y="1683273"/>
          <a:ext cx="10515600" cy="47721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Imagen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0004" y="126313"/>
            <a:ext cx="1981746" cy="1456830"/>
          </a:xfrm>
          <a:prstGeom prst="rect">
            <a:avLst/>
          </a:prstGeom>
        </p:spPr>
      </p:pic>
    </p:spTree>
    <p:extLst>
      <p:ext uri="{BB962C8B-B14F-4D97-AF65-F5344CB8AC3E}">
        <p14:creationId xmlns:p14="http://schemas.microsoft.com/office/powerpoint/2010/main" val="606944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p:cNvGraphicFramePr/>
          <p:nvPr>
            <p:extLst>
              <p:ext uri="{D42A27DB-BD31-4B8C-83A1-F6EECF244321}">
                <p14:modId xmlns:p14="http://schemas.microsoft.com/office/powerpoint/2010/main" val="2913306069"/>
              </p:ext>
            </p:extLst>
          </p:nvPr>
        </p:nvGraphicFramePr>
        <p:xfrm>
          <a:off x="2245267" y="225313"/>
          <a:ext cx="9585720" cy="1325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0004" y="126313"/>
            <a:ext cx="1981746" cy="1456830"/>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2532041236"/>
              </p:ext>
            </p:extLst>
          </p:nvPr>
        </p:nvGraphicFramePr>
        <p:xfrm>
          <a:off x="2374711" y="1771228"/>
          <a:ext cx="8966578" cy="4838244"/>
        </p:xfrm>
        <a:graphic>
          <a:graphicData uri="http://schemas.openxmlformats.org/drawingml/2006/table">
            <a:tbl>
              <a:tblPr>
                <a:tableStyleId>{5C22544A-7EE6-4342-B048-85BDC9FD1C3A}</a:tableStyleId>
              </a:tblPr>
              <a:tblGrid>
                <a:gridCol w="1849838"/>
                <a:gridCol w="3648294"/>
                <a:gridCol w="1644301"/>
                <a:gridCol w="1824145"/>
              </a:tblGrid>
              <a:tr h="156263">
                <a:tc>
                  <a:txBody>
                    <a:bodyPr/>
                    <a:lstStyle/>
                    <a:p>
                      <a:pPr algn="ctr" fontAlgn="ctr"/>
                      <a:r>
                        <a:rPr lang="es-CO" sz="1200" b="1" u="none" strike="noStrike" dirty="0">
                          <a:effectLst/>
                        </a:rPr>
                        <a:t>Código</a:t>
                      </a:r>
                      <a:endParaRPr lang="es-CO" sz="1200" b="1" i="0" u="none" strike="noStrike" dirty="0">
                        <a:solidFill>
                          <a:srgbClr val="000000"/>
                        </a:solidFill>
                        <a:effectLst/>
                        <a:latin typeface="Arial Narrow" panose="020B0606020202030204" pitchFamily="34" charset="0"/>
                      </a:endParaRPr>
                    </a:p>
                  </a:txBody>
                  <a:tcPr marL="7869" marR="7869" marT="7869" marB="0" anchor="ctr"/>
                </a:tc>
                <a:tc>
                  <a:txBody>
                    <a:bodyPr/>
                    <a:lstStyle/>
                    <a:p>
                      <a:pPr algn="ctr" fontAlgn="ctr"/>
                      <a:r>
                        <a:rPr lang="es-CO" sz="1200" b="1" u="none" strike="noStrike" dirty="0">
                          <a:effectLst/>
                        </a:rPr>
                        <a:t>Nombre de la cuenta </a:t>
                      </a:r>
                      <a:endParaRPr lang="es-CO" sz="1200" b="1" i="0" u="none" strike="noStrike" dirty="0">
                        <a:solidFill>
                          <a:srgbClr val="000000"/>
                        </a:solidFill>
                        <a:effectLst/>
                        <a:latin typeface="Arial Narrow" panose="020B0606020202030204" pitchFamily="34" charset="0"/>
                      </a:endParaRPr>
                    </a:p>
                  </a:txBody>
                  <a:tcPr marL="7869" marR="7869" marT="7869" marB="0" anchor="ctr"/>
                </a:tc>
                <a:tc>
                  <a:txBody>
                    <a:bodyPr/>
                    <a:lstStyle/>
                    <a:p>
                      <a:pPr algn="ctr" fontAlgn="ctr"/>
                      <a:r>
                        <a:rPr lang="es-CO" sz="1200" b="1" u="none" strike="noStrike" dirty="0">
                          <a:effectLst/>
                        </a:rPr>
                        <a:t> Debito  </a:t>
                      </a:r>
                      <a:endParaRPr lang="es-CO" sz="1200" b="1" i="0" u="none" strike="noStrike" dirty="0">
                        <a:solidFill>
                          <a:srgbClr val="000000"/>
                        </a:solidFill>
                        <a:effectLst/>
                        <a:latin typeface="Arial Narrow" panose="020B0606020202030204" pitchFamily="34" charset="0"/>
                      </a:endParaRPr>
                    </a:p>
                  </a:txBody>
                  <a:tcPr marL="7869" marR="7869" marT="7869" marB="0" anchor="ctr"/>
                </a:tc>
                <a:tc>
                  <a:txBody>
                    <a:bodyPr/>
                    <a:lstStyle/>
                    <a:p>
                      <a:pPr algn="ctr" fontAlgn="ctr"/>
                      <a:r>
                        <a:rPr lang="es-CO" sz="1200" b="1" u="none" strike="noStrike" dirty="0">
                          <a:effectLst/>
                        </a:rPr>
                        <a:t> Crédito  </a:t>
                      </a:r>
                      <a:endParaRPr lang="es-CO" sz="1200" b="1" i="0" u="none" strike="noStrike" dirty="0">
                        <a:solidFill>
                          <a:srgbClr val="000000"/>
                        </a:solidFill>
                        <a:effectLst/>
                        <a:latin typeface="Arial Narrow" panose="020B0606020202030204" pitchFamily="34" charset="0"/>
                      </a:endParaRPr>
                    </a:p>
                  </a:txBody>
                  <a:tcPr marL="7869" marR="7869" marT="7869" marB="0" anchor="ctr"/>
                </a:tc>
              </a:tr>
              <a:tr h="156263">
                <a:tc>
                  <a:txBody>
                    <a:bodyPr/>
                    <a:lstStyle/>
                    <a:p>
                      <a:pPr algn="ctr" fontAlgn="ctr"/>
                      <a:r>
                        <a:rPr lang="es-CO" sz="1200" u="none" strike="noStrike" dirty="0">
                          <a:effectLst/>
                        </a:rPr>
                        <a:t>250505</a:t>
                      </a:r>
                      <a:endParaRPr lang="es-CO" sz="1200" b="0" i="0" u="none" strike="noStrike" dirty="0">
                        <a:solidFill>
                          <a:srgbClr val="000000"/>
                        </a:solidFill>
                        <a:effectLst/>
                        <a:latin typeface="Arial Narrow" panose="020B0606020202030204" pitchFamily="34" charset="0"/>
                      </a:endParaRPr>
                    </a:p>
                  </a:txBody>
                  <a:tcPr marL="7869" marR="7869" marT="7869" marB="0" anchor="ctr"/>
                </a:tc>
                <a:tc>
                  <a:txBody>
                    <a:bodyPr/>
                    <a:lstStyle/>
                    <a:p>
                      <a:pPr algn="l" fontAlgn="ctr"/>
                      <a:r>
                        <a:rPr lang="es-CO" sz="1200" u="none" strike="noStrike" dirty="0">
                          <a:effectLst/>
                        </a:rPr>
                        <a:t>Salarios por pagar</a:t>
                      </a:r>
                      <a:endParaRPr lang="es-CO" sz="1200" b="0" i="0" u="none" strike="noStrike" dirty="0">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a:effectLst/>
                        </a:rPr>
                        <a:t> </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a:effectLst/>
                        </a:rPr>
                        <a:t>           846,662   </a:t>
                      </a:r>
                      <a:endParaRPr lang="es-CO" sz="1200" b="0" i="0" u="none" strike="noStrike">
                        <a:solidFill>
                          <a:srgbClr val="000000"/>
                        </a:solidFill>
                        <a:effectLst/>
                        <a:latin typeface="Arial Narrow" panose="020B0606020202030204" pitchFamily="34" charset="0"/>
                      </a:endParaRPr>
                    </a:p>
                  </a:txBody>
                  <a:tcPr marL="7869" marR="7869" marT="7869" marB="0" anchor="ctr"/>
                </a:tc>
              </a:tr>
              <a:tr h="156263">
                <a:tc>
                  <a:txBody>
                    <a:bodyPr/>
                    <a:lstStyle/>
                    <a:p>
                      <a:pPr algn="ctr" fontAlgn="ctr"/>
                      <a:r>
                        <a:rPr lang="es-CO" sz="1200" u="none" strike="noStrike">
                          <a:effectLst/>
                        </a:rPr>
                        <a:t>237005</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l" fontAlgn="ctr"/>
                      <a:r>
                        <a:rPr lang="es-CO" sz="1200" u="none" strike="noStrike" dirty="0">
                          <a:effectLst/>
                        </a:rPr>
                        <a:t>Aportes E.P.S</a:t>
                      </a:r>
                      <a:endParaRPr lang="es-CO" sz="1200" b="0" i="0" u="none" strike="noStrike" dirty="0">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a:effectLst/>
                        </a:rPr>
                        <a:t> </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a:effectLst/>
                        </a:rPr>
                        <a:t>           106,250   </a:t>
                      </a:r>
                      <a:endParaRPr lang="es-CO" sz="1200" b="0" i="0" u="none" strike="noStrike">
                        <a:solidFill>
                          <a:srgbClr val="000000"/>
                        </a:solidFill>
                        <a:effectLst/>
                        <a:latin typeface="Arial Narrow" panose="020B0606020202030204" pitchFamily="34" charset="0"/>
                      </a:endParaRPr>
                    </a:p>
                  </a:txBody>
                  <a:tcPr marL="7869" marR="7869" marT="7869" marB="0" anchor="ctr"/>
                </a:tc>
              </a:tr>
              <a:tr h="156263">
                <a:tc>
                  <a:txBody>
                    <a:bodyPr/>
                    <a:lstStyle/>
                    <a:p>
                      <a:pPr algn="ctr" fontAlgn="ctr"/>
                      <a:r>
                        <a:rPr lang="es-CO" sz="1200" u="none" strike="noStrike">
                          <a:effectLst/>
                        </a:rPr>
                        <a:t>237006</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l" fontAlgn="ctr"/>
                      <a:r>
                        <a:rPr lang="es-CO" sz="1200" u="none" strike="noStrike">
                          <a:effectLst/>
                        </a:rPr>
                        <a:t>A.R.P</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a:effectLst/>
                        </a:rPr>
                        <a:t> </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a:effectLst/>
                        </a:rPr>
                        <a:t>                4,437   </a:t>
                      </a:r>
                      <a:endParaRPr lang="es-CO" sz="1200" b="0" i="0" u="none" strike="noStrike">
                        <a:solidFill>
                          <a:srgbClr val="000000"/>
                        </a:solidFill>
                        <a:effectLst/>
                        <a:latin typeface="Arial Narrow" panose="020B0606020202030204" pitchFamily="34" charset="0"/>
                      </a:endParaRPr>
                    </a:p>
                  </a:txBody>
                  <a:tcPr marL="7869" marR="7869" marT="7869" marB="0" anchor="ctr"/>
                </a:tc>
              </a:tr>
              <a:tr h="156263">
                <a:tc>
                  <a:txBody>
                    <a:bodyPr/>
                    <a:lstStyle/>
                    <a:p>
                      <a:pPr algn="ctr" fontAlgn="ctr"/>
                      <a:r>
                        <a:rPr lang="es-CO" sz="1200" u="none" strike="noStrike">
                          <a:effectLst/>
                        </a:rPr>
                        <a:t>237010</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l" fontAlgn="ctr"/>
                      <a:r>
                        <a:rPr lang="es-CO" sz="1200" u="none" strike="noStrike" dirty="0">
                          <a:effectLst/>
                        </a:rPr>
                        <a:t>Aportes parafiscales</a:t>
                      </a:r>
                      <a:endParaRPr lang="es-CO" sz="1200" b="0" i="0" u="none" strike="noStrike" dirty="0">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a:effectLst/>
                        </a:rPr>
                        <a:t> </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a:effectLst/>
                        </a:rPr>
                        <a:t>              76,500   </a:t>
                      </a:r>
                      <a:endParaRPr lang="es-CO" sz="1200" b="0" i="0" u="none" strike="noStrike">
                        <a:solidFill>
                          <a:srgbClr val="000000"/>
                        </a:solidFill>
                        <a:effectLst/>
                        <a:latin typeface="Arial Narrow" panose="020B0606020202030204" pitchFamily="34" charset="0"/>
                      </a:endParaRPr>
                    </a:p>
                  </a:txBody>
                  <a:tcPr marL="7869" marR="7869" marT="7869" marB="0" anchor="ctr"/>
                </a:tc>
              </a:tr>
              <a:tr h="156263">
                <a:tc>
                  <a:txBody>
                    <a:bodyPr/>
                    <a:lstStyle/>
                    <a:p>
                      <a:pPr algn="ctr" fontAlgn="ctr"/>
                      <a:r>
                        <a:rPr lang="es-CO" sz="1200" u="none" strike="noStrike">
                          <a:effectLst/>
                        </a:rPr>
                        <a:t>238030</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l" fontAlgn="ctr"/>
                      <a:r>
                        <a:rPr lang="es-CO" sz="1200" u="none" strike="noStrike" dirty="0">
                          <a:effectLst/>
                        </a:rPr>
                        <a:t>Fondos de pensión</a:t>
                      </a:r>
                      <a:endParaRPr lang="es-CO" sz="1200" b="0" i="0" u="none" strike="noStrike" dirty="0">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a:effectLst/>
                        </a:rPr>
                        <a:t> </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a:effectLst/>
                        </a:rPr>
                        <a:t>           131,751   </a:t>
                      </a:r>
                      <a:endParaRPr lang="es-CO" sz="1200" b="0" i="0" u="none" strike="noStrike">
                        <a:solidFill>
                          <a:srgbClr val="000000"/>
                        </a:solidFill>
                        <a:effectLst/>
                        <a:latin typeface="Arial Narrow" panose="020B0606020202030204" pitchFamily="34" charset="0"/>
                      </a:endParaRPr>
                    </a:p>
                  </a:txBody>
                  <a:tcPr marL="7869" marR="7869" marT="7869" marB="0" anchor="ctr"/>
                </a:tc>
              </a:tr>
              <a:tr h="156263">
                <a:tc>
                  <a:txBody>
                    <a:bodyPr/>
                    <a:lstStyle/>
                    <a:p>
                      <a:pPr algn="ctr" fontAlgn="ctr"/>
                      <a:r>
                        <a:rPr lang="es-CO" sz="1200" u="none" strike="noStrike">
                          <a:effectLst/>
                        </a:rPr>
                        <a:t>261005</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l" fontAlgn="ctr"/>
                      <a:r>
                        <a:rPr lang="es-CO" sz="1200" u="none" strike="noStrike" dirty="0">
                          <a:effectLst/>
                        </a:rPr>
                        <a:t>Cesantías</a:t>
                      </a:r>
                      <a:endParaRPr lang="es-CO" sz="1200" b="0" i="0" u="none" strike="noStrike" dirty="0">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a:effectLst/>
                        </a:rPr>
                        <a:t> </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a:effectLst/>
                        </a:rPr>
                        <a:t>              75,037   </a:t>
                      </a:r>
                      <a:endParaRPr lang="es-CO" sz="1200" b="0" i="0" u="none" strike="noStrike">
                        <a:solidFill>
                          <a:srgbClr val="000000"/>
                        </a:solidFill>
                        <a:effectLst/>
                        <a:latin typeface="Arial Narrow" panose="020B0606020202030204" pitchFamily="34" charset="0"/>
                      </a:endParaRPr>
                    </a:p>
                  </a:txBody>
                  <a:tcPr marL="7869" marR="7869" marT="7869" marB="0" anchor="ctr"/>
                </a:tc>
              </a:tr>
              <a:tr h="260268">
                <a:tc>
                  <a:txBody>
                    <a:bodyPr/>
                    <a:lstStyle/>
                    <a:p>
                      <a:pPr algn="ctr" fontAlgn="ctr"/>
                      <a:r>
                        <a:rPr lang="es-CO" sz="1200" u="none" strike="noStrike">
                          <a:effectLst/>
                        </a:rPr>
                        <a:t>261010</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l" fontAlgn="ctr"/>
                      <a:r>
                        <a:rPr lang="es-CO" sz="1200" u="none" strike="noStrike" dirty="0">
                          <a:effectLst/>
                        </a:rPr>
                        <a:t>Intereses sobre las cesantías</a:t>
                      </a:r>
                      <a:endParaRPr lang="es-CO" sz="1200" b="0" i="0" u="none" strike="noStrike" dirty="0">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dirty="0">
                          <a:effectLst/>
                        </a:rPr>
                        <a:t> </a:t>
                      </a:r>
                      <a:endParaRPr lang="es-CO" sz="1200" b="0" i="0" u="none" strike="noStrike" dirty="0">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a:effectLst/>
                        </a:rPr>
                        <a:t>                9,004   </a:t>
                      </a:r>
                      <a:endParaRPr lang="es-CO" sz="1200" b="0" i="0" u="none" strike="noStrike">
                        <a:solidFill>
                          <a:srgbClr val="000000"/>
                        </a:solidFill>
                        <a:effectLst/>
                        <a:latin typeface="Arial Narrow" panose="020B0606020202030204" pitchFamily="34" charset="0"/>
                      </a:endParaRPr>
                    </a:p>
                  </a:txBody>
                  <a:tcPr marL="7869" marR="7869" marT="7869" marB="0" anchor="ctr"/>
                </a:tc>
              </a:tr>
              <a:tr h="156263">
                <a:tc>
                  <a:txBody>
                    <a:bodyPr/>
                    <a:lstStyle/>
                    <a:p>
                      <a:pPr algn="ctr" fontAlgn="ctr"/>
                      <a:r>
                        <a:rPr lang="es-CO" sz="1200" u="none" strike="noStrike">
                          <a:effectLst/>
                        </a:rPr>
                        <a:t>261015</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l" fontAlgn="ctr"/>
                      <a:r>
                        <a:rPr lang="es-CO" sz="1200" u="none" strike="noStrike">
                          <a:effectLst/>
                        </a:rPr>
                        <a:t>Vacaciones</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a:effectLst/>
                        </a:rPr>
                        <a:t> </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a:effectLst/>
                        </a:rPr>
                        <a:t>              29,190   </a:t>
                      </a:r>
                      <a:endParaRPr lang="es-CO" sz="1200" b="0" i="0" u="none" strike="noStrike">
                        <a:solidFill>
                          <a:srgbClr val="000000"/>
                        </a:solidFill>
                        <a:effectLst/>
                        <a:latin typeface="Arial Narrow" panose="020B0606020202030204" pitchFamily="34" charset="0"/>
                      </a:endParaRPr>
                    </a:p>
                  </a:txBody>
                  <a:tcPr marL="7869" marR="7869" marT="7869" marB="0" anchor="ctr"/>
                </a:tc>
              </a:tr>
              <a:tr h="156263">
                <a:tc>
                  <a:txBody>
                    <a:bodyPr/>
                    <a:lstStyle/>
                    <a:p>
                      <a:pPr algn="ctr" fontAlgn="ctr"/>
                      <a:r>
                        <a:rPr lang="es-CO" sz="1200" u="none" strike="noStrike">
                          <a:effectLst/>
                        </a:rPr>
                        <a:t>261020</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l" fontAlgn="ctr"/>
                      <a:r>
                        <a:rPr lang="es-CO" sz="1200" u="none" strike="noStrike">
                          <a:effectLst/>
                        </a:rPr>
                        <a:t>Prima de servicios</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dirty="0">
                          <a:effectLst/>
                        </a:rPr>
                        <a:t> </a:t>
                      </a:r>
                      <a:endParaRPr lang="es-CO" sz="1200" b="0" i="0" u="none" strike="noStrike" dirty="0">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a:effectLst/>
                        </a:rPr>
                        <a:t>              75,037   </a:t>
                      </a:r>
                      <a:endParaRPr lang="es-CO" sz="1200" b="0" i="0" u="none" strike="noStrike">
                        <a:solidFill>
                          <a:srgbClr val="000000"/>
                        </a:solidFill>
                        <a:effectLst/>
                        <a:latin typeface="Arial Narrow" panose="020B0606020202030204" pitchFamily="34" charset="0"/>
                      </a:endParaRPr>
                    </a:p>
                  </a:txBody>
                  <a:tcPr marL="7869" marR="7869" marT="7869" marB="0" anchor="ctr"/>
                </a:tc>
              </a:tr>
              <a:tr h="156263">
                <a:tc>
                  <a:txBody>
                    <a:bodyPr/>
                    <a:lstStyle/>
                    <a:p>
                      <a:pPr algn="ctr" fontAlgn="ctr"/>
                      <a:r>
                        <a:rPr lang="es-CO" sz="1200" u="none" strike="noStrike">
                          <a:effectLst/>
                        </a:rPr>
                        <a:t>510506</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l" fontAlgn="ctr"/>
                      <a:r>
                        <a:rPr lang="es-CO" sz="1200" u="none" strike="noStrike">
                          <a:effectLst/>
                        </a:rPr>
                        <a:t>Sueldos</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a:effectLst/>
                        </a:rPr>
                        <a:t>        700,000   </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a:effectLst/>
                        </a:rPr>
                        <a:t> </a:t>
                      </a:r>
                      <a:endParaRPr lang="es-CO" sz="1200" b="0" i="0" u="none" strike="noStrike">
                        <a:solidFill>
                          <a:srgbClr val="000000"/>
                        </a:solidFill>
                        <a:effectLst/>
                        <a:latin typeface="Arial Narrow" panose="020B0606020202030204" pitchFamily="34" charset="0"/>
                      </a:endParaRPr>
                    </a:p>
                  </a:txBody>
                  <a:tcPr marL="7869" marR="7869" marT="7869" marB="0" anchor="ctr"/>
                </a:tc>
              </a:tr>
              <a:tr h="156263">
                <a:tc>
                  <a:txBody>
                    <a:bodyPr/>
                    <a:lstStyle/>
                    <a:p>
                      <a:pPr algn="ctr" fontAlgn="ctr"/>
                      <a:r>
                        <a:rPr lang="es-CO" sz="1200" u="none" strike="noStrike">
                          <a:effectLst/>
                        </a:rPr>
                        <a:t>510515</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l" fontAlgn="ctr"/>
                      <a:r>
                        <a:rPr lang="es-CO" sz="1200" u="none" strike="noStrike">
                          <a:effectLst/>
                        </a:rPr>
                        <a:t>Horas extras</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a:effectLst/>
                        </a:rPr>
                        <a:t>           50,000   </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a:effectLst/>
                        </a:rPr>
                        <a:t> </a:t>
                      </a:r>
                      <a:endParaRPr lang="es-CO" sz="1200" b="0" i="0" u="none" strike="noStrike">
                        <a:solidFill>
                          <a:srgbClr val="000000"/>
                        </a:solidFill>
                        <a:effectLst/>
                        <a:latin typeface="Arial Narrow" panose="020B0606020202030204" pitchFamily="34" charset="0"/>
                      </a:endParaRPr>
                    </a:p>
                  </a:txBody>
                  <a:tcPr marL="7869" marR="7869" marT="7869" marB="0" anchor="ctr"/>
                </a:tc>
              </a:tr>
              <a:tr h="156263">
                <a:tc>
                  <a:txBody>
                    <a:bodyPr/>
                    <a:lstStyle/>
                    <a:p>
                      <a:pPr algn="ctr" fontAlgn="ctr"/>
                      <a:r>
                        <a:rPr lang="es-CO" sz="1200" u="none" strike="noStrike">
                          <a:effectLst/>
                        </a:rPr>
                        <a:t>510518</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l" fontAlgn="ctr"/>
                      <a:r>
                        <a:rPr lang="es-CO" sz="1200" u="none" strike="noStrike">
                          <a:effectLst/>
                        </a:rPr>
                        <a:t>Comisiones</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a:effectLst/>
                        </a:rPr>
                        <a:t>        100,000   </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dirty="0">
                          <a:effectLst/>
                        </a:rPr>
                        <a:t> </a:t>
                      </a:r>
                      <a:endParaRPr lang="es-CO" sz="1200" b="0" i="0" u="none" strike="noStrike" dirty="0">
                        <a:solidFill>
                          <a:srgbClr val="000000"/>
                        </a:solidFill>
                        <a:effectLst/>
                        <a:latin typeface="Arial Narrow" panose="020B0606020202030204" pitchFamily="34" charset="0"/>
                      </a:endParaRPr>
                    </a:p>
                  </a:txBody>
                  <a:tcPr marL="7869" marR="7869" marT="7869" marB="0" anchor="ctr"/>
                </a:tc>
              </a:tr>
              <a:tr h="156263">
                <a:tc>
                  <a:txBody>
                    <a:bodyPr/>
                    <a:lstStyle/>
                    <a:p>
                      <a:pPr algn="ctr" fontAlgn="ctr"/>
                      <a:r>
                        <a:rPr lang="es-CO" sz="1200" u="none" strike="noStrike">
                          <a:effectLst/>
                        </a:rPr>
                        <a:t>510520</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l" fontAlgn="ctr"/>
                      <a:r>
                        <a:rPr lang="es-CO" sz="1200" u="none" strike="noStrike">
                          <a:effectLst/>
                        </a:rPr>
                        <a:t>Auxilio de transporte</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a:effectLst/>
                        </a:rPr>
                        <a:t>           63,600   </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a:effectLst/>
                        </a:rPr>
                        <a:t> </a:t>
                      </a:r>
                      <a:endParaRPr lang="es-CO" sz="1200" b="0" i="0" u="none" strike="noStrike">
                        <a:solidFill>
                          <a:srgbClr val="000000"/>
                        </a:solidFill>
                        <a:effectLst/>
                        <a:latin typeface="Arial Narrow" panose="020B0606020202030204" pitchFamily="34" charset="0"/>
                      </a:endParaRPr>
                    </a:p>
                  </a:txBody>
                  <a:tcPr marL="7869" marR="7869" marT="7869" marB="0" anchor="ctr"/>
                </a:tc>
              </a:tr>
              <a:tr h="156263">
                <a:tc>
                  <a:txBody>
                    <a:bodyPr/>
                    <a:lstStyle/>
                    <a:p>
                      <a:pPr algn="ctr" fontAlgn="ctr"/>
                      <a:r>
                        <a:rPr lang="es-CO" sz="1200" u="none" strike="noStrike">
                          <a:effectLst/>
                        </a:rPr>
                        <a:t>510530</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l" fontAlgn="ctr"/>
                      <a:r>
                        <a:rPr lang="es-CO" sz="1200" u="none" strike="noStrike">
                          <a:effectLst/>
                        </a:rPr>
                        <a:t>Cesantías</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a:effectLst/>
                        </a:rPr>
                        <a:t>           75,037   </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dirty="0">
                          <a:effectLst/>
                        </a:rPr>
                        <a:t> </a:t>
                      </a:r>
                      <a:endParaRPr lang="es-CO" sz="1200" b="0" i="0" u="none" strike="noStrike" dirty="0">
                        <a:solidFill>
                          <a:srgbClr val="000000"/>
                        </a:solidFill>
                        <a:effectLst/>
                        <a:latin typeface="Arial Narrow" panose="020B0606020202030204" pitchFamily="34" charset="0"/>
                      </a:endParaRPr>
                    </a:p>
                  </a:txBody>
                  <a:tcPr marL="7869" marR="7869" marT="7869" marB="0" anchor="ctr"/>
                </a:tc>
              </a:tr>
              <a:tr h="156263">
                <a:tc>
                  <a:txBody>
                    <a:bodyPr/>
                    <a:lstStyle/>
                    <a:p>
                      <a:pPr algn="ctr" fontAlgn="ctr"/>
                      <a:r>
                        <a:rPr lang="es-CO" sz="1200" u="none" strike="noStrike">
                          <a:effectLst/>
                        </a:rPr>
                        <a:t>510533</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l" fontAlgn="ctr"/>
                      <a:r>
                        <a:rPr lang="es-CO" sz="1200" u="none" strike="noStrike">
                          <a:effectLst/>
                        </a:rPr>
                        <a:t>Intereses sobre las cesantías</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a:effectLst/>
                        </a:rPr>
                        <a:t>             9,004   </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dirty="0">
                          <a:effectLst/>
                        </a:rPr>
                        <a:t> </a:t>
                      </a:r>
                      <a:endParaRPr lang="es-CO" sz="1200" b="0" i="0" u="none" strike="noStrike" dirty="0">
                        <a:solidFill>
                          <a:srgbClr val="000000"/>
                        </a:solidFill>
                        <a:effectLst/>
                        <a:latin typeface="Arial Narrow" panose="020B0606020202030204" pitchFamily="34" charset="0"/>
                      </a:endParaRPr>
                    </a:p>
                  </a:txBody>
                  <a:tcPr marL="7869" marR="7869" marT="7869" marB="0" anchor="ctr"/>
                </a:tc>
              </a:tr>
              <a:tr h="156263">
                <a:tc>
                  <a:txBody>
                    <a:bodyPr/>
                    <a:lstStyle/>
                    <a:p>
                      <a:pPr algn="ctr" fontAlgn="ctr"/>
                      <a:r>
                        <a:rPr lang="es-CO" sz="1200" u="none" strike="noStrike">
                          <a:effectLst/>
                        </a:rPr>
                        <a:t>510536</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l" fontAlgn="ctr"/>
                      <a:r>
                        <a:rPr lang="es-CO" sz="1200" u="none" strike="noStrike">
                          <a:effectLst/>
                        </a:rPr>
                        <a:t>Prima de servicios</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a:effectLst/>
                        </a:rPr>
                        <a:t>           75,037   </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dirty="0">
                          <a:effectLst/>
                        </a:rPr>
                        <a:t> </a:t>
                      </a:r>
                      <a:endParaRPr lang="es-CO" sz="1200" b="0" i="0" u="none" strike="noStrike" dirty="0">
                        <a:solidFill>
                          <a:srgbClr val="000000"/>
                        </a:solidFill>
                        <a:effectLst/>
                        <a:latin typeface="Arial Narrow" panose="020B0606020202030204" pitchFamily="34" charset="0"/>
                      </a:endParaRPr>
                    </a:p>
                  </a:txBody>
                  <a:tcPr marL="7869" marR="7869" marT="7869" marB="0" anchor="ctr"/>
                </a:tc>
              </a:tr>
              <a:tr h="156263">
                <a:tc>
                  <a:txBody>
                    <a:bodyPr/>
                    <a:lstStyle/>
                    <a:p>
                      <a:pPr algn="ctr" fontAlgn="ctr"/>
                      <a:r>
                        <a:rPr lang="es-CO" sz="1200" u="none" strike="noStrike">
                          <a:effectLst/>
                        </a:rPr>
                        <a:t>510539</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l" fontAlgn="ctr"/>
                      <a:r>
                        <a:rPr lang="es-CO" sz="1200" u="none" strike="noStrike">
                          <a:effectLst/>
                        </a:rPr>
                        <a:t>Vacaciones</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a:effectLst/>
                        </a:rPr>
                        <a:t>           29,190   </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dirty="0">
                          <a:effectLst/>
                        </a:rPr>
                        <a:t> </a:t>
                      </a:r>
                      <a:endParaRPr lang="es-CO" sz="1200" b="0" i="0" u="none" strike="noStrike" dirty="0">
                        <a:solidFill>
                          <a:srgbClr val="000000"/>
                        </a:solidFill>
                        <a:effectLst/>
                        <a:latin typeface="Arial Narrow" panose="020B0606020202030204" pitchFamily="34" charset="0"/>
                      </a:endParaRPr>
                    </a:p>
                  </a:txBody>
                  <a:tcPr marL="7869" marR="7869" marT="7869" marB="0" anchor="ctr"/>
                </a:tc>
              </a:tr>
              <a:tr h="156263">
                <a:tc>
                  <a:txBody>
                    <a:bodyPr/>
                    <a:lstStyle/>
                    <a:p>
                      <a:pPr algn="ctr" fontAlgn="ctr"/>
                      <a:r>
                        <a:rPr lang="es-CO" sz="1200" u="none" strike="noStrike">
                          <a:effectLst/>
                        </a:rPr>
                        <a:t>510568</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l" fontAlgn="ctr"/>
                      <a:r>
                        <a:rPr lang="es-CO" sz="1200" u="none" strike="noStrike">
                          <a:effectLst/>
                        </a:rPr>
                        <a:t>A.R.P</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a:effectLst/>
                        </a:rPr>
                        <a:t>             4,437   </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dirty="0">
                          <a:effectLst/>
                        </a:rPr>
                        <a:t> </a:t>
                      </a:r>
                      <a:endParaRPr lang="es-CO" sz="1200" b="0" i="0" u="none" strike="noStrike" dirty="0">
                        <a:solidFill>
                          <a:srgbClr val="000000"/>
                        </a:solidFill>
                        <a:effectLst/>
                        <a:latin typeface="Arial Narrow" panose="020B0606020202030204" pitchFamily="34" charset="0"/>
                      </a:endParaRPr>
                    </a:p>
                  </a:txBody>
                  <a:tcPr marL="7869" marR="7869" marT="7869" marB="0" anchor="ctr"/>
                </a:tc>
              </a:tr>
              <a:tr h="156263">
                <a:tc>
                  <a:txBody>
                    <a:bodyPr/>
                    <a:lstStyle/>
                    <a:p>
                      <a:pPr algn="ctr" fontAlgn="ctr"/>
                      <a:r>
                        <a:rPr lang="es-CO" sz="1200" u="none" strike="noStrike">
                          <a:effectLst/>
                        </a:rPr>
                        <a:t>510569</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l" fontAlgn="ctr"/>
                      <a:r>
                        <a:rPr lang="es-CO" sz="1200" u="none" strike="noStrike">
                          <a:effectLst/>
                        </a:rPr>
                        <a:t>Aportes E.P.S</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a:effectLst/>
                        </a:rPr>
                        <a:t>           72,250   </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dirty="0">
                          <a:effectLst/>
                        </a:rPr>
                        <a:t> </a:t>
                      </a:r>
                      <a:endParaRPr lang="es-CO" sz="1200" b="0" i="0" u="none" strike="noStrike" dirty="0">
                        <a:solidFill>
                          <a:srgbClr val="000000"/>
                        </a:solidFill>
                        <a:effectLst/>
                        <a:latin typeface="Arial Narrow" panose="020B0606020202030204" pitchFamily="34" charset="0"/>
                      </a:endParaRPr>
                    </a:p>
                  </a:txBody>
                  <a:tcPr marL="7869" marR="7869" marT="7869" marB="0" anchor="ctr"/>
                </a:tc>
              </a:tr>
              <a:tr h="156263">
                <a:tc>
                  <a:txBody>
                    <a:bodyPr/>
                    <a:lstStyle/>
                    <a:p>
                      <a:pPr algn="ctr" fontAlgn="ctr"/>
                      <a:r>
                        <a:rPr lang="es-CO" sz="1200" u="none" strike="noStrike">
                          <a:effectLst/>
                        </a:rPr>
                        <a:t>510570</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l" fontAlgn="ctr"/>
                      <a:r>
                        <a:rPr lang="es-CO" sz="1200" u="none" strike="noStrike">
                          <a:effectLst/>
                        </a:rPr>
                        <a:t>Aportes fondo pensiones</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a:effectLst/>
                        </a:rPr>
                        <a:t>           98,813   </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dirty="0">
                          <a:effectLst/>
                        </a:rPr>
                        <a:t> </a:t>
                      </a:r>
                      <a:endParaRPr lang="es-CO" sz="1200" b="0" i="0" u="none" strike="noStrike" dirty="0">
                        <a:solidFill>
                          <a:srgbClr val="000000"/>
                        </a:solidFill>
                        <a:effectLst/>
                        <a:latin typeface="Arial Narrow" panose="020B0606020202030204" pitchFamily="34" charset="0"/>
                      </a:endParaRPr>
                    </a:p>
                  </a:txBody>
                  <a:tcPr marL="7869" marR="7869" marT="7869" marB="0" anchor="ctr"/>
                </a:tc>
              </a:tr>
              <a:tr h="156263">
                <a:tc>
                  <a:txBody>
                    <a:bodyPr/>
                    <a:lstStyle/>
                    <a:p>
                      <a:pPr algn="ctr" fontAlgn="ctr"/>
                      <a:r>
                        <a:rPr lang="es-CO" sz="1200" u="none" strike="noStrike">
                          <a:effectLst/>
                        </a:rPr>
                        <a:t>510572</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l" fontAlgn="ctr"/>
                      <a:r>
                        <a:rPr lang="es-CO" sz="1200" u="none" strike="noStrike">
                          <a:effectLst/>
                        </a:rPr>
                        <a:t>Aportes cajas de compensación</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a:effectLst/>
                        </a:rPr>
                        <a:t>           34,000   </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dirty="0">
                          <a:effectLst/>
                        </a:rPr>
                        <a:t> </a:t>
                      </a:r>
                      <a:endParaRPr lang="es-CO" sz="1200" b="0" i="0" u="none" strike="noStrike" dirty="0">
                        <a:solidFill>
                          <a:srgbClr val="000000"/>
                        </a:solidFill>
                        <a:effectLst/>
                        <a:latin typeface="Arial Narrow" panose="020B0606020202030204" pitchFamily="34" charset="0"/>
                      </a:endParaRPr>
                    </a:p>
                  </a:txBody>
                  <a:tcPr marL="7869" marR="7869" marT="7869" marB="0" anchor="ctr"/>
                </a:tc>
              </a:tr>
              <a:tr h="156263">
                <a:tc>
                  <a:txBody>
                    <a:bodyPr/>
                    <a:lstStyle/>
                    <a:p>
                      <a:pPr algn="ctr" fontAlgn="ctr"/>
                      <a:r>
                        <a:rPr lang="es-CO" sz="1200" u="none" strike="noStrike">
                          <a:effectLst/>
                        </a:rPr>
                        <a:t>510575</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l" fontAlgn="ctr"/>
                      <a:r>
                        <a:rPr lang="es-CO" sz="1200" u="none" strike="noStrike">
                          <a:effectLst/>
                        </a:rPr>
                        <a:t>I.C.B.F</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a:effectLst/>
                        </a:rPr>
                        <a:t>           25,500   </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dirty="0">
                          <a:effectLst/>
                        </a:rPr>
                        <a:t> </a:t>
                      </a:r>
                      <a:endParaRPr lang="es-CO" sz="1200" b="0" i="0" u="none" strike="noStrike" dirty="0">
                        <a:solidFill>
                          <a:srgbClr val="000000"/>
                        </a:solidFill>
                        <a:effectLst/>
                        <a:latin typeface="Arial Narrow" panose="020B0606020202030204" pitchFamily="34" charset="0"/>
                      </a:endParaRPr>
                    </a:p>
                  </a:txBody>
                  <a:tcPr marL="7869" marR="7869" marT="7869" marB="0" anchor="ctr"/>
                </a:tc>
              </a:tr>
              <a:tr h="156263">
                <a:tc>
                  <a:txBody>
                    <a:bodyPr/>
                    <a:lstStyle/>
                    <a:p>
                      <a:pPr algn="ctr" fontAlgn="ctr"/>
                      <a:r>
                        <a:rPr lang="es-CO" sz="1200" u="none" strike="noStrike">
                          <a:effectLst/>
                        </a:rPr>
                        <a:t>510578</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l" fontAlgn="ctr"/>
                      <a:r>
                        <a:rPr lang="es-CO" sz="1200" u="none" strike="noStrike">
                          <a:effectLst/>
                        </a:rPr>
                        <a:t>Sena</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a:effectLst/>
                        </a:rPr>
                        <a:t>           17,000   </a:t>
                      </a:r>
                      <a:endParaRPr lang="es-CO" sz="1200" b="0" i="0" u="none" strike="noStrike">
                        <a:solidFill>
                          <a:srgbClr val="000000"/>
                        </a:solidFill>
                        <a:effectLst/>
                        <a:latin typeface="Arial Narrow" panose="020B0606020202030204" pitchFamily="34" charset="0"/>
                      </a:endParaRPr>
                    </a:p>
                  </a:txBody>
                  <a:tcPr marL="7869" marR="7869" marT="7869" marB="0" anchor="ctr"/>
                </a:tc>
                <a:tc>
                  <a:txBody>
                    <a:bodyPr/>
                    <a:lstStyle/>
                    <a:p>
                      <a:pPr algn="r" fontAlgn="ctr"/>
                      <a:r>
                        <a:rPr lang="es-CO" sz="1200" u="none" strike="noStrike" dirty="0">
                          <a:effectLst/>
                        </a:rPr>
                        <a:t> </a:t>
                      </a:r>
                      <a:endParaRPr lang="es-CO" sz="1200" b="0" i="0" u="none" strike="noStrike" dirty="0">
                        <a:solidFill>
                          <a:srgbClr val="000000"/>
                        </a:solidFill>
                        <a:effectLst/>
                        <a:latin typeface="Arial Narrow" panose="020B0606020202030204" pitchFamily="34" charset="0"/>
                      </a:endParaRPr>
                    </a:p>
                  </a:txBody>
                  <a:tcPr marL="7869" marR="7869" marT="7869" marB="0" anchor="ctr"/>
                </a:tc>
              </a:tr>
              <a:tr h="142057">
                <a:tc>
                  <a:txBody>
                    <a:bodyPr/>
                    <a:lstStyle/>
                    <a:p>
                      <a:pPr algn="ctr" fontAlgn="ctr"/>
                      <a:r>
                        <a:rPr lang="es-CO" sz="1200" u="none" strike="noStrike">
                          <a:effectLst/>
                        </a:rPr>
                        <a:t> </a:t>
                      </a:r>
                      <a:endParaRPr lang="es-CO" sz="1200" b="0" i="0" u="none" strike="noStrike">
                        <a:solidFill>
                          <a:srgbClr val="000000"/>
                        </a:solidFill>
                        <a:effectLst/>
                        <a:latin typeface="Calibri" panose="020F0502020204030204" pitchFamily="34" charset="0"/>
                      </a:endParaRPr>
                    </a:p>
                  </a:txBody>
                  <a:tcPr marL="7869" marR="7869" marT="7869" marB="0" anchor="ctr"/>
                </a:tc>
                <a:tc>
                  <a:txBody>
                    <a:bodyPr/>
                    <a:lstStyle/>
                    <a:p>
                      <a:pPr algn="l" fontAlgn="ctr"/>
                      <a:r>
                        <a:rPr lang="es-CO" sz="1200" u="none" strike="noStrike">
                          <a:effectLst/>
                        </a:rPr>
                        <a:t>Sumas iguales</a:t>
                      </a:r>
                      <a:endParaRPr lang="es-CO" sz="1200" b="1" i="0" u="none" strike="noStrike">
                        <a:solidFill>
                          <a:srgbClr val="000000"/>
                        </a:solidFill>
                        <a:effectLst/>
                        <a:latin typeface="Calibri" panose="020F0502020204030204" pitchFamily="34" charset="0"/>
                      </a:endParaRPr>
                    </a:p>
                  </a:txBody>
                  <a:tcPr marL="7869" marR="7869" marT="7869" marB="0" anchor="ctr"/>
                </a:tc>
                <a:tc>
                  <a:txBody>
                    <a:bodyPr/>
                    <a:lstStyle/>
                    <a:p>
                      <a:pPr algn="r" fontAlgn="ctr"/>
                      <a:r>
                        <a:rPr lang="es-CO" sz="1200" u="none" strike="noStrike">
                          <a:effectLst/>
                        </a:rPr>
                        <a:t> 1,341,068 </a:t>
                      </a:r>
                      <a:endParaRPr lang="es-CO" sz="1200" b="1" i="0" u="none" strike="noStrike">
                        <a:solidFill>
                          <a:srgbClr val="000000"/>
                        </a:solidFill>
                        <a:effectLst/>
                        <a:latin typeface="Calibri" panose="020F0502020204030204" pitchFamily="34" charset="0"/>
                      </a:endParaRPr>
                    </a:p>
                  </a:txBody>
                  <a:tcPr marL="7869" marR="7869" marT="7869" marB="0" anchor="ctr"/>
                </a:tc>
                <a:tc>
                  <a:txBody>
                    <a:bodyPr/>
                    <a:lstStyle/>
                    <a:p>
                      <a:pPr algn="r" fontAlgn="ctr"/>
                      <a:r>
                        <a:rPr lang="es-CO" sz="1200" u="none" strike="noStrike" dirty="0">
                          <a:effectLst/>
                        </a:rPr>
                        <a:t> 1,341,068 </a:t>
                      </a:r>
                      <a:endParaRPr lang="es-CO" sz="1200" b="1" i="0" u="none" strike="noStrike" dirty="0">
                        <a:solidFill>
                          <a:srgbClr val="000000"/>
                        </a:solidFill>
                        <a:effectLst/>
                        <a:latin typeface="Calibri" panose="020F0502020204030204" pitchFamily="34" charset="0"/>
                      </a:endParaRPr>
                    </a:p>
                  </a:txBody>
                  <a:tcPr marL="7869" marR="7869" marT="7869" marB="0" anchor="ctr"/>
                </a:tc>
              </a:tr>
            </a:tbl>
          </a:graphicData>
        </a:graphic>
      </p:graphicFrame>
    </p:spTree>
    <p:extLst>
      <p:ext uri="{BB962C8B-B14F-4D97-AF65-F5344CB8AC3E}">
        <p14:creationId xmlns:p14="http://schemas.microsoft.com/office/powerpoint/2010/main" val="1790970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p:cNvGraphicFramePr/>
          <p:nvPr>
            <p:extLst>
              <p:ext uri="{D42A27DB-BD31-4B8C-83A1-F6EECF244321}">
                <p14:modId xmlns:p14="http://schemas.microsoft.com/office/powerpoint/2010/main" val="2913306069"/>
              </p:ext>
            </p:extLst>
          </p:nvPr>
        </p:nvGraphicFramePr>
        <p:xfrm>
          <a:off x="2245267" y="225313"/>
          <a:ext cx="9585720" cy="1325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Marcador de contenido 4"/>
          <p:cNvGraphicFramePr>
            <a:graphicFrameLocks/>
          </p:cNvGraphicFramePr>
          <p:nvPr>
            <p:extLst>
              <p:ext uri="{D42A27DB-BD31-4B8C-83A1-F6EECF244321}">
                <p14:modId xmlns:p14="http://schemas.microsoft.com/office/powerpoint/2010/main" val="708362899"/>
              </p:ext>
            </p:extLst>
          </p:nvPr>
        </p:nvGraphicFramePr>
        <p:xfrm>
          <a:off x="1287194" y="1683273"/>
          <a:ext cx="10515600" cy="47721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Imagen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0004" y="126313"/>
            <a:ext cx="1981746" cy="1456830"/>
          </a:xfrm>
          <a:prstGeom prst="rect">
            <a:avLst/>
          </a:prstGeom>
        </p:spPr>
      </p:pic>
    </p:spTree>
    <p:extLst>
      <p:ext uri="{BB962C8B-B14F-4D97-AF65-F5344CB8AC3E}">
        <p14:creationId xmlns:p14="http://schemas.microsoft.com/office/powerpoint/2010/main" val="12092127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2293</TotalTime>
  <Words>1171</Words>
  <Application>Microsoft Office PowerPoint</Application>
  <PresentationFormat>Panorámica</PresentationFormat>
  <Paragraphs>255</Paragraphs>
  <Slides>48</Slides>
  <Notes>48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48</vt:i4>
      </vt:variant>
    </vt:vector>
  </HeadingPairs>
  <TitlesOfParts>
    <vt:vector size="53" baseType="lpstr">
      <vt:lpstr>Arial</vt:lpstr>
      <vt:lpstr>Arial Narrow</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Módulo de Selección</dc:title>
  <dc:creator>estefania.quinchia</dc:creator>
  <cp:lastModifiedBy>HUGO TABARES</cp:lastModifiedBy>
  <cp:revision>165</cp:revision>
  <dcterms:created xsi:type="dcterms:W3CDTF">2015-10-01T15:17:19Z</dcterms:created>
  <dcterms:modified xsi:type="dcterms:W3CDTF">2017-05-22T18:33:53Z</dcterms:modified>
</cp:coreProperties>
</file>