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sldIdLst>
    <p:sldId id="265" r:id="rId2"/>
    <p:sldId id="256" r:id="rId3"/>
    <p:sldId id="257" r:id="rId4"/>
    <p:sldId id="266" r:id="rId5"/>
    <p:sldId id="267" r:id="rId6"/>
    <p:sldId id="258" r:id="rId7"/>
    <p:sldId id="259" r:id="rId8"/>
    <p:sldId id="268" r:id="rId9"/>
    <p:sldId id="260" r:id="rId10"/>
    <p:sldId id="269" r:id="rId11"/>
    <p:sldId id="261" r:id="rId12"/>
    <p:sldId id="270" r:id="rId13"/>
    <p:sldId id="262" r:id="rId14"/>
    <p:sldId id="263" r:id="rId15"/>
    <p:sldId id="264" r:id="rId16"/>
  </p:sldIdLst>
  <p:sldSz cx="10058400" cy="7772400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5">
          <p15:clr>
            <a:srgbClr val="A4A3A4"/>
          </p15:clr>
        </p15:guide>
        <p15:guide id="2" pos="27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2" d="100"/>
          <a:sy n="62" d="100"/>
        </p:scale>
        <p:origin x="1446" y="72"/>
      </p:cViewPr>
      <p:guideLst>
        <p:guide orient="horz" pos="2225"/>
        <p:guide pos="27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4380" y="2414483"/>
            <a:ext cx="8549640" cy="166602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884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818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199187" y="456989"/>
            <a:ext cx="1922621" cy="972629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27834" y="456989"/>
            <a:ext cx="5603716" cy="972629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26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442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94544" y="3294276"/>
            <a:ext cx="8549640" cy="17002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304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7832" y="2659169"/>
            <a:ext cx="3763169" cy="75241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358640" y="2659169"/>
            <a:ext cx="3763170" cy="75241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030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09530" y="1739795"/>
            <a:ext cx="4445953" cy="7250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09530" y="2464859"/>
            <a:ext cx="4445953" cy="44781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60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92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289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309456"/>
            <a:ext cx="3309144" cy="1316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32554" y="309458"/>
            <a:ext cx="5622926" cy="66335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2920" y="1626448"/>
            <a:ext cx="3309144" cy="5316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971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71517" y="694479"/>
            <a:ext cx="6035040" cy="46634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87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02920" y="7203865"/>
            <a:ext cx="23469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36620" y="7203865"/>
            <a:ext cx="31851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208520" y="7203865"/>
            <a:ext cx="23469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98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87506" y="2944091"/>
            <a:ext cx="779032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s-ES" sz="5400" spc="-5" dirty="0" smtClean="0">
                <a:solidFill>
                  <a:srgbClr val="365F91"/>
                </a:solidFill>
                <a:latin typeface="Arial"/>
                <a:cs typeface="Arial"/>
              </a:rPr>
              <a:t>Módulo de Definición de</a:t>
            </a:r>
            <a:r>
              <a:rPr lang="es-ES" sz="5400" spc="5" dirty="0" smtClean="0">
                <a:solidFill>
                  <a:srgbClr val="365F91"/>
                </a:solidFill>
                <a:latin typeface="Arial"/>
                <a:cs typeface="Arial"/>
              </a:rPr>
              <a:t> </a:t>
            </a:r>
            <a:r>
              <a:rPr lang="es-ES" sz="5400" spc="-5" dirty="0" smtClean="0">
                <a:solidFill>
                  <a:srgbClr val="365F91"/>
                </a:solidFill>
                <a:latin typeface="Arial"/>
                <a:cs typeface="Arial"/>
              </a:rPr>
              <a:t>informes</a:t>
            </a:r>
            <a:endParaRPr lang="es-ES" sz="5400" dirty="0">
              <a:latin typeface="Arial"/>
              <a:cs typeface="Arial"/>
            </a:endParaRPr>
          </a:p>
        </p:txBody>
      </p:sp>
      <p:pic>
        <p:nvPicPr>
          <p:cNvPr id="3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392342"/>
            <a:ext cx="3093720" cy="151265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075" y="6019800"/>
            <a:ext cx="2264956" cy="88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88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0"/>
          <p:cNvSpPr/>
          <p:nvPr/>
        </p:nvSpPr>
        <p:spPr>
          <a:xfrm>
            <a:off x="381000" y="3124200"/>
            <a:ext cx="8991599" cy="3733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6"/>
          <p:cNvSpPr txBox="1"/>
          <p:nvPr/>
        </p:nvSpPr>
        <p:spPr>
          <a:xfrm>
            <a:off x="381000" y="1828800"/>
            <a:ext cx="86868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10100"/>
              </a:lnSpc>
            </a:pPr>
            <a:r>
              <a:rPr sz="2000" dirty="0">
                <a:latin typeface="Arial"/>
                <a:cs typeface="Arial"/>
              </a:rPr>
              <a:t>Se </a:t>
            </a:r>
            <a:r>
              <a:rPr sz="2000" spc="-5" dirty="0">
                <a:latin typeface="Arial"/>
                <a:cs typeface="Arial"/>
              </a:rPr>
              <a:t>procede entonces a seleccionar el informe creado </a:t>
            </a:r>
            <a:r>
              <a:rPr sz="2000" dirty="0">
                <a:latin typeface="Arial"/>
                <a:cs typeface="Arial"/>
              </a:rPr>
              <a:t>y </a:t>
            </a:r>
            <a:r>
              <a:rPr sz="2000" spc="-5" dirty="0">
                <a:latin typeface="Arial"/>
                <a:cs typeface="Arial"/>
              </a:rPr>
              <a:t>en la parte de inferior  saldrá la opción para agregar las </a:t>
            </a:r>
            <a:r>
              <a:rPr sz="2000" dirty="0">
                <a:latin typeface="Arial"/>
                <a:cs typeface="Arial"/>
              </a:rPr>
              <a:t>diferentes columnas </a:t>
            </a:r>
            <a:r>
              <a:rPr sz="2000" spc="-5" dirty="0">
                <a:latin typeface="Arial"/>
                <a:cs typeface="Arial"/>
              </a:rPr>
              <a:t>que llevara el informe. 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14"/>
          <p:cNvSpPr/>
          <p:nvPr/>
        </p:nvSpPr>
        <p:spPr>
          <a:xfrm>
            <a:off x="609600" y="292608"/>
            <a:ext cx="2514600" cy="10027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525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356053" y="484106"/>
            <a:ext cx="2920547" cy="10398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4400" y="2895600"/>
            <a:ext cx="8755903" cy="3200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9"/>
          <p:cNvSpPr txBox="1"/>
          <p:nvPr/>
        </p:nvSpPr>
        <p:spPr>
          <a:xfrm>
            <a:off x="497825" y="1870330"/>
            <a:ext cx="28613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370"/>
              </a:lnSpc>
            </a:pPr>
            <a:r>
              <a:rPr dirty="0" err="1" smtClean="0">
                <a:latin typeface="Arial"/>
                <a:cs typeface="Arial"/>
              </a:rPr>
              <a:t>Damos</a:t>
            </a:r>
            <a:r>
              <a:rPr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clic</a:t>
            </a:r>
            <a:r>
              <a:rPr spc="-5" dirty="0" smtClean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sobre</a:t>
            </a:r>
            <a:r>
              <a:rPr spc="-5" dirty="0" smtClean="0">
                <a:latin typeface="Arial"/>
                <a:cs typeface="Arial"/>
              </a:rPr>
              <a:t> el</a:t>
            </a:r>
            <a:r>
              <a:rPr lang="es-ES" spc="-5" dirty="0" smtClean="0">
                <a:latin typeface="Arial"/>
                <a:cs typeface="Arial"/>
              </a:rPr>
              <a:t> icono </a:t>
            </a:r>
            <a:endParaRPr dirty="0">
              <a:latin typeface="Arial"/>
              <a:cs typeface="Arial"/>
            </a:endParaRPr>
          </a:p>
        </p:txBody>
      </p:sp>
      <p:sp>
        <p:nvSpPr>
          <p:cNvPr id="19" name="object 21"/>
          <p:cNvSpPr/>
          <p:nvPr/>
        </p:nvSpPr>
        <p:spPr>
          <a:xfrm>
            <a:off x="3359154" y="1734860"/>
            <a:ext cx="609600" cy="3156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8"/>
          <p:cNvSpPr txBox="1"/>
          <p:nvPr/>
        </p:nvSpPr>
        <p:spPr>
          <a:xfrm>
            <a:off x="4129578" y="1773498"/>
            <a:ext cx="4444098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>
                <a:latin typeface="Arial"/>
                <a:cs typeface="Arial"/>
              </a:rPr>
              <a:t>y  </a:t>
            </a:r>
            <a:r>
              <a:rPr spc="-5" dirty="0">
                <a:latin typeface="Arial"/>
                <a:cs typeface="Arial"/>
              </a:rPr>
              <a:t>nos  aparecerá  la  siguiente  pantalla.</a:t>
            </a:r>
            <a:r>
              <a:rPr spc="210" dirty="0">
                <a:latin typeface="Arial"/>
                <a:cs typeface="Arial"/>
              </a:rPr>
              <a:t> 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(</a:t>
            </a:r>
            <a:r>
              <a:rPr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Ver</a:t>
            </a:r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s-ES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Ilustracion</a:t>
            </a:r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6)</a:t>
            </a:r>
            <a:endParaRPr dirty="0">
              <a:solidFill>
                <a:schemeClr val="tx2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2181609" y="6781800"/>
            <a:ext cx="3895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lang="es-ES" i="1" spc="-5" dirty="0" smtClean="0">
                <a:solidFill>
                  <a:srgbClr val="1F487C"/>
                </a:solidFill>
                <a:latin typeface="Arial"/>
                <a:cs typeface="Arial"/>
              </a:rPr>
              <a:t>Ilustración 6 Registro de</a:t>
            </a:r>
            <a:r>
              <a:rPr lang="es-ES" i="1" spc="25" dirty="0" smtClean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lang="es-ES" i="1" spc="-5" dirty="0" smtClean="0">
                <a:solidFill>
                  <a:srgbClr val="1F487C"/>
                </a:solidFill>
                <a:latin typeface="Arial"/>
                <a:cs typeface="Arial"/>
              </a:rPr>
              <a:t>certificados</a:t>
            </a:r>
            <a:endParaRPr lang="es-E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5"/>
          <p:cNvSpPr txBox="1"/>
          <p:nvPr/>
        </p:nvSpPr>
        <p:spPr>
          <a:xfrm>
            <a:off x="533400" y="1066800"/>
            <a:ext cx="8991600" cy="6109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i="1" spc="-5" dirty="0">
                <a:solidFill>
                  <a:srgbClr val="4F81BC"/>
                </a:solidFill>
                <a:latin typeface="Arial"/>
                <a:cs typeface="Arial"/>
              </a:rPr>
              <a:t>Explicación de campos requeridos</a:t>
            </a:r>
            <a:endParaRPr sz="24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85"/>
              </a:spcBef>
            </a:pPr>
            <a:r>
              <a:rPr sz="2000" dirty="0">
                <a:latin typeface="Calibri"/>
                <a:cs typeface="Calibri"/>
              </a:rPr>
              <a:t>* </a:t>
            </a:r>
            <a:r>
              <a:rPr sz="2000" spc="-5" dirty="0">
                <a:latin typeface="Calibri"/>
                <a:cs typeface="Calibri"/>
              </a:rPr>
              <a:t>Campos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obligatorios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 algn="just">
              <a:lnSpc>
                <a:spcPts val="1410"/>
              </a:lnSpc>
              <a:spcBef>
                <a:spcPts val="5"/>
              </a:spcBef>
            </a:pPr>
            <a:r>
              <a:rPr sz="2400" b="1" spc="-5" dirty="0">
                <a:latin typeface="Arial"/>
                <a:cs typeface="Arial"/>
              </a:rPr>
              <a:t>Número </a:t>
            </a:r>
            <a:r>
              <a:rPr sz="2400" b="1" dirty="0">
                <a:latin typeface="Arial"/>
                <a:cs typeface="Arial"/>
              </a:rPr>
              <a:t>del </a:t>
            </a:r>
            <a:r>
              <a:rPr sz="2400" b="1" spc="-5" dirty="0">
                <a:latin typeface="Arial"/>
                <a:cs typeface="Arial"/>
              </a:rPr>
              <a:t>renglón: </a:t>
            </a:r>
            <a:r>
              <a:rPr sz="2400" dirty="0">
                <a:latin typeface="Arial"/>
                <a:cs typeface="Arial"/>
              </a:rPr>
              <a:t>Se </a:t>
            </a:r>
            <a:r>
              <a:rPr sz="2400" spc="-5" dirty="0">
                <a:latin typeface="Arial"/>
                <a:cs typeface="Arial"/>
              </a:rPr>
              <a:t>genera automáticamente el </a:t>
            </a:r>
            <a:endParaRPr lang="es-ES" sz="2400" spc="-5" dirty="0" smtClean="0">
              <a:latin typeface="Arial"/>
              <a:cs typeface="Arial"/>
            </a:endParaRPr>
          </a:p>
          <a:p>
            <a:pPr marL="12700" algn="just">
              <a:lnSpc>
                <a:spcPts val="1410"/>
              </a:lnSpc>
              <a:spcBef>
                <a:spcPts val="5"/>
              </a:spcBef>
            </a:pPr>
            <a:endParaRPr lang="es-ES" sz="2400" spc="-5" dirty="0">
              <a:latin typeface="Arial"/>
              <a:cs typeface="Arial"/>
            </a:endParaRPr>
          </a:p>
          <a:p>
            <a:pPr marL="12700" algn="just">
              <a:lnSpc>
                <a:spcPts val="1410"/>
              </a:lnSpc>
              <a:spcBef>
                <a:spcPts val="5"/>
              </a:spcBef>
            </a:pPr>
            <a:r>
              <a:rPr sz="2400" spc="-5" dirty="0" err="1" smtClean="0">
                <a:latin typeface="Arial"/>
                <a:cs typeface="Arial"/>
              </a:rPr>
              <a:t>consecutivo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 la</a:t>
            </a:r>
            <a:r>
              <a:rPr sz="2400" spc="100" dirty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secuencia</a:t>
            </a:r>
            <a:endParaRPr lang="es-ES" sz="2400" spc="-5" dirty="0" smtClean="0">
              <a:latin typeface="Arial"/>
              <a:cs typeface="Arial"/>
            </a:endParaRPr>
          </a:p>
          <a:p>
            <a:pPr marL="12700" algn="ctr">
              <a:lnSpc>
                <a:spcPts val="1410"/>
              </a:lnSpc>
              <a:spcBef>
                <a:spcPts val="5"/>
              </a:spcBef>
            </a:pPr>
            <a:r>
              <a:rPr sz="2400" spc="-5" dirty="0" smtClean="0"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r>
              <a:rPr sz="2400" b="1" dirty="0">
                <a:latin typeface="Arial"/>
                <a:cs typeface="Arial"/>
              </a:rPr>
              <a:t>*Columna: </a:t>
            </a:r>
            <a:r>
              <a:rPr sz="2400" spc="-5" dirty="0">
                <a:latin typeface="Arial"/>
                <a:cs typeface="Arial"/>
              </a:rPr>
              <a:t>Nombre </a:t>
            </a:r>
            <a:r>
              <a:rPr sz="2400" dirty="0">
                <a:latin typeface="Arial"/>
                <a:cs typeface="Arial"/>
              </a:rPr>
              <a:t>de </a:t>
            </a:r>
            <a:r>
              <a:rPr sz="2400" spc="-5" dirty="0">
                <a:latin typeface="Arial"/>
                <a:cs typeface="Arial"/>
              </a:rPr>
              <a:t>la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columna</a:t>
            </a:r>
            <a:endParaRPr lang="es-ES" sz="2400" spc="-5" dirty="0" smtClean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endParaRPr lang="es-ES" sz="2400" dirty="0" smtClean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endParaRPr lang="es-ES" sz="2400" dirty="0" smtClean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r>
              <a:rPr sz="2400" b="1" dirty="0" err="1" smtClean="0">
                <a:latin typeface="Arial"/>
                <a:cs typeface="Arial"/>
              </a:rPr>
              <a:t>Tipo</a:t>
            </a:r>
            <a:r>
              <a:rPr sz="2400" b="1" dirty="0" smtClean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 </a:t>
            </a:r>
            <a:r>
              <a:rPr sz="2400" b="1" spc="-5" dirty="0">
                <a:latin typeface="Arial"/>
                <a:cs typeface="Arial"/>
              </a:rPr>
              <a:t>dato: </a:t>
            </a:r>
            <a:r>
              <a:rPr sz="2400" spc="-5" dirty="0">
                <a:latin typeface="Arial"/>
                <a:cs typeface="Arial"/>
              </a:rPr>
              <a:t>Agrupación, campo, Función,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default</a:t>
            </a:r>
            <a:endParaRPr lang="es-ES" sz="2400" spc="-5" dirty="0" smtClean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endParaRPr lang="es-ES" sz="2400" dirty="0" smtClean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endParaRPr sz="2400" dirty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r>
              <a:rPr sz="2400" b="1" spc="-5" dirty="0">
                <a:latin typeface="Arial"/>
                <a:cs typeface="Arial"/>
              </a:rPr>
              <a:t>*Agrupación: </a:t>
            </a:r>
            <a:r>
              <a:rPr sz="2400" spc="-5" dirty="0">
                <a:latin typeface="Arial"/>
                <a:cs typeface="Arial"/>
              </a:rPr>
              <a:t>Seleccionar agrupación </a:t>
            </a:r>
            <a:r>
              <a:rPr sz="2400" spc="-10" dirty="0">
                <a:latin typeface="Arial"/>
                <a:cs typeface="Arial"/>
              </a:rPr>
              <a:t>que </a:t>
            </a:r>
            <a:r>
              <a:rPr sz="2400" spc="-5" dirty="0">
                <a:latin typeface="Arial"/>
                <a:cs typeface="Arial"/>
              </a:rPr>
              <a:t>se va a usar en el</a:t>
            </a:r>
            <a:r>
              <a:rPr sz="2400" spc="145" dirty="0">
                <a:latin typeface="Arial"/>
                <a:cs typeface="Arial"/>
              </a:rPr>
              <a:t> </a:t>
            </a:r>
            <a:endParaRPr lang="es-ES" sz="2400" spc="145" dirty="0" smtClean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endParaRPr lang="es-ES" sz="2400" spc="145" dirty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r>
              <a:rPr sz="2400" dirty="0" err="1" smtClean="0">
                <a:latin typeface="Arial"/>
                <a:cs typeface="Arial"/>
              </a:rPr>
              <a:t>informe</a:t>
            </a:r>
            <a:r>
              <a:rPr sz="2400" dirty="0" smtClean="0">
                <a:latin typeface="Arial"/>
                <a:cs typeface="Arial"/>
              </a:rPr>
              <a:t>.</a:t>
            </a:r>
            <a:endParaRPr lang="es-ES" sz="2400" dirty="0" smtClean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endParaRPr sz="2400" dirty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r>
              <a:rPr sz="2400" b="1" dirty="0">
                <a:latin typeface="Arial"/>
                <a:cs typeface="Arial"/>
              </a:rPr>
              <a:t>Tipo de </a:t>
            </a:r>
            <a:r>
              <a:rPr sz="2400" b="1" spc="-5" dirty="0">
                <a:latin typeface="Arial"/>
                <a:cs typeface="Arial"/>
              </a:rPr>
              <a:t>Agrupación: </a:t>
            </a:r>
            <a:r>
              <a:rPr sz="2400" dirty="0">
                <a:latin typeface="Arial"/>
                <a:cs typeface="Arial"/>
              </a:rPr>
              <a:t>Trae </a:t>
            </a:r>
            <a:r>
              <a:rPr sz="2400" spc="-5" dirty="0">
                <a:latin typeface="Arial"/>
                <a:cs typeface="Arial"/>
              </a:rPr>
              <a:t>la agrupación en valor o </a:t>
            </a:r>
            <a:r>
              <a:rPr sz="2400" dirty="0">
                <a:latin typeface="Arial"/>
                <a:cs typeface="Arial"/>
              </a:rPr>
              <a:t>en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 err="1">
                <a:latin typeface="Arial"/>
                <a:cs typeface="Arial"/>
              </a:rPr>
              <a:t>horas</a:t>
            </a:r>
            <a:r>
              <a:rPr sz="2400" spc="-5" dirty="0" smtClean="0">
                <a:latin typeface="Arial"/>
                <a:cs typeface="Arial"/>
              </a:rPr>
              <a:t>.</a:t>
            </a:r>
            <a:endParaRPr lang="es-ES" sz="2400" spc="-5" dirty="0" smtClean="0">
              <a:latin typeface="Arial"/>
              <a:cs typeface="Arial"/>
            </a:endParaRPr>
          </a:p>
          <a:p>
            <a:pPr marL="12700" algn="just">
              <a:lnSpc>
                <a:spcPts val="1380"/>
              </a:lnSpc>
            </a:pPr>
            <a:endParaRPr sz="2400" dirty="0">
              <a:latin typeface="Arial"/>
              <a:cs typeface="Arial"/>
            </a:endParaRPr>
          </a:p>
          <a:p>
            <a:pPr marL="12700" algn="just">
              <a:lnSpc>
                <a:spcPts val="1410"/>
              </a:lnSpc>
            </a:pPr>
            <a:r>
              <a:rPr sz="2400" b="1" dirty="0" err="1">
                <a:latin typeface="Arial"/>
                <a:cs typeface="Arial"/>
              </a:rPr>
              <a:t>Filtro</a:t>
            </a:r>
            <a:r>
              <a:rPr sz="2400" b="1" dirty="0" smtClean="0">
                <a:latin typeface="Arial"/>
                <a:cs typeface="Arial"/>
              </a:rPr>
              <a:t>: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</a:pPr>
            <a:r>
              <a:rPr sz="2400" b="1" spc="-5" dirty="0" smtClean="0">
                <a:solidFill>
                  <a:srgbClr val="FF0000"/>
                </a:solidFill>
                <a:latin typeface="Arial"/>
                <a:cs typeface="Arial"/>
              </a:rPr>
              <a:t>NOTA: </a:t>
            </a:r>
            <a:r>
              <a:rPr sz="2400" spc="-5" dirty="0" smtClean="0">
                <a:latin typeface="Arial"/>
                <a:cs typeface="Arial"/>
              </a:rPr>
              <a:t>Para </a:t>
            </a:r>
            <a:r>
              <a:rPr sz="2400" spc="-5" dirty="0" err="1" smtClean="0">
                <a:latin typeface="Arial"/>
                <a:cs typeface="Arial"/>
              </a:rPr>
              <a:t>visualizar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los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informes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creados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por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dirty="0" err="1" smtClean="0">
                <a:latin typeface="Arial"/>
                <a:cs typeface="Arial"/>
              </a:rPr>
              <a:t>esta</a:t>
            </a:r>
            <a:r>
              <a:rPr sz="2400" dirty="0" smtClean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opción</a:t>
            </a:r>
            <a:r>
              <a:rPr sz="2400" spc="-5" dirty="0" smtClean="0">
                <a:latin typeface="Arial"/>
                <a:cs typeface="Arial"/>
              </a:rPr>
              <a:t> </a:t>
            </a:r>
            <a:endParaRPr lang="es-ES" sz="2400" spc="-5" dirty="0" smtClean="0">
              <a:latin typeface="Arial"/>
              <a:cs typeface="Arial"/>
            </a:endParaRPr>
          </a:p>
          <a:p>
            <a:pPr marL="12700" marR="5080" algn="just">
              <a:lnSpc>
                <a:spcPts val="1380"/>
              </a:lnSpc>
            </a:pPr>
            <a:endParaRPr lang="es-ES" sz="2400" spc="-5" dirty="0" smtClean="0">
              <a:latin typeface="Arial"/>
              <a:cs typeface="Arial"/>
            </a:endParaRPr>
          </a:p>
          <a:p>
            <a:pPr marL="12700" marR="5080" algn="just">
              <a:lnSpc>
                <a:spcPts val="1380"/>
              </a:lnSpc>
            </a:pPr>
            <a:r>
              <a:rPr sz="2400" dirty="0" smtClean="0">
                <a:latin typeface="Arial"/>
                <a:cs typeface="Arial"/>
              </a:rPr>
              <a:t>se </a:t>
            </a:r>
            <a:r>
              <a:rPr sz="2400" spc="-10" dirty="0" err="1" smtClean="0">
                <a:latin typeface="Arial"/>
                <a:cs typeface="Arial"/>
              </a:rPr>
              <a:t>debe</a:t>
            </a:r>
            <a:r>
              <a:rPr lang="es-ES" sz="2400" spc="-5" dirty="0" smtClean="0">
                <a:latin typeface="Arial"/>
                <a:cs typeface="Arial"/>
              </a:rPr>
              <a:t> i</a:t>
            </a:r>
            <a:r>
              <a:rPr sz="2400" spc="-5" dirty="0" err="1" smtClean="0">
                <a:latin typeface="Arial"/>
                <a:cs typeface="Arial"/>
              </a:rPr>
              <a:t>ngresar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por</a:t>
            </a:r>
            <a:r>
              <a:rPr sz="2400" spc="-5" dirty="0" smtClean="0">
                <a:latin typeface="Arial"/>
                <a:cs typeface="Arial"/>
              </a:rPr>
              <a:t>  </a:t>
            </a:r>
            <a:r>
              <a:rPr sz="2400" dirty="0" err="1" smtClean="0">
                <a:latin typeface="Arial"/>
                <a:cs typeface="Arial"/>
              </a:rPr>
              <a:t>esta</a:t>
            </a:r>
            <a:r>
              <a:rPr sz="2400" dirty="0" smtClean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ruta</a:t>
            </a:r>
            <a:r>
              <a:rPr lang="es-CO" sz="2400" spc="-5" dirty="0" smtClean="0">
                <a:latin typeface="Arial"/>
                <a:cs typeface="Arial"/>
              </a:rPr>
              <a:t>:</a:t>
            </a:r>
            <a:r>
              <a:rPr sz="2400" spc="-5" dirty="0" smtClean="0">
                <a:latin typeface="Arial"/>
                <a:cs typeface="Arial"/>
              </a:rPr>
              <a:t> </a:t>
            </a:r>
            <a:endParaRPr lang="es-CO" sz="2400" spc="-5" dirty="0" smtClean="0">
              <a:latin typeface="Arial"/>
              <a:cs typeface="Arial"/>
            </a:endParaRPr>
          </a:p>
          <a:p>
            <a:pPr marL="12700" marR="5080" algn="just">
              <a:lnSpc>
                <a:spcPts val="1380"/>
              </a:lnSpc>
            </a:pPr>
            <a:endParaRPr lang="es-CO" sz="2400" b="1" spc="-5" dirty="0">
              <a:solidFill>
                <a:srgbClr val="538DD3"/>
              </a:solidFill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Módulos</a:t>
            </a:r>
            <a:r>
              <a:rPr sz="24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GestiónNomina</a:t>
            </a:r>
            <a:r>
              <a:rPr sz="24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proceso</a:t>
            </a:r>
            <a:r>
              <a:rPr sz="2400" b="1" spc="-10" dirty="0" err="1" smtClean="0">
                <a:solidFill>
                  <a:srgbClr val="538DD3"/>
                </a:solidFill>
                <a:latin typeface="Arial"/>
                <a:cs typeface="Arial"/>
              </a:rPr>
              <a:t>de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Liquidación</a:t>
            </a:r>
            <a:r>
              <a:rPr sz="24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Informes</a:t>
            </a:r>
            <a:r>
              <a:rPr sz="2400" b="1" spc="-10" dirty="0" err="1" smtClean="0">
                <a:solidFill>
                  <a:srgbClr val="538DD3"/>
                </a:solidFill>
                <a:latin typeface="Arial"/>
                <a:cs typeface="Arial"/>
              </a:rPr>
              <a:t>de</a:t>
            </a:r>
            <a:endParaRPr lang="es-CO" sz="2400" b="1" spc="-10" dirty="0" smtClean="0">
              <a:solidFill>
                <a:srgbClr val="538DD3"/>
              </a:solidFill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endParaRPr lang="es-CO" sz="2400" b="1" spc="-5" dirty="0" smtClean="0">
              <a:solidFill>
                <a:srgbClr val="538DD3"/>
              </a:solidFill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Prenomina</a:t>
            </a:r>
            <a:r>
              <a:rPr sz="24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Menú</a:t>
            </a:r>
            <a:r>
              <a:rPr sz="24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Reportes</a:t>
            </a:r>
            <a:r>
              <a:rPr sz="24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Informecolumnario</a:t>
            </a:r>
            <a:r>
              <a:rPr sz="2400" b="1" spc="-5" dirty="0" smtClean="0">
                <a:solidFill>
                  <a:srgbClr val="538DD3"/>
                </a:solidFill>
                <a:latin typeface="Arial"/>
                <a:cs typeface="Arial"/>
              </a:rPr>
              <a:t>. </a:t>
            </a:r>
            <a:endParaRPr lang="es-CO" sz="2400" b="1" spc="-5" dirty="0" smtClean="0">
              <a:solidFill>
                <a:srgbClr val="538DD3"/>
              </a:solidFill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endParaRPr lang="es-CO" sz="2400" dirty="0" smtClean="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sz="2400" dirty="0" smtClean="0">
                <a:latin typeface="Arial"/>
                <a:cs typeface="Arial"/>
              </a:rPr>
              <a:t>(</a:t>
            </a:r>
            <a:r>
              <a:rPr sz="2400" dirty="0" err="1" smtClean="0">
                <a:latin typeface="Arial"/>
                <a:cs typeface="Arial"/>
              </a:rPr>
              <a:t>Ver</a:t>
            </a:r>
            <a:r>
              <a:rPr sz="2400" dirty="0" smtClean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  <a:hlinkClick r:id="rId2" action="ppaction://hlinksldjump"/>
              </a:rPr>
              <a:t>Ilustración</a:t>
            </a:r>
            <a:r>
              <a:rPr sz="2400" spc="130" dirty="0" smtClean="0">
                <a:latin typeface="Arial"/>
                <a:cs typeface="Arial"/>
                <a:hlinkClick r:id="rId2" action="ppaction://hlinksldjump"/>
              </a:rPr>
              <a:t> </a:t>
            </a:r>
            <a:r>
              <a:rPr sz="2400" spc="-10" dirty="0" smtClean="0">
                <a:latin typeface="Arial"/>
                <a:cs typeface="Arial"/>
                <a:hlinkClick r:id="rId2" action="ppaction://hlinksldjump"/>
              </a:rPr>
              <a:t>7</a:t>
            </a:r>
            <a:r>
              <a:rPr sz="2400" spc="-10" dirty="0" smtClean="0">
                <a:latin typeface="Arial"/>
                <a:cs typeface="Arial"/>
              </a:rPr>
              <a:t>).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14"/>
          <p:cNvSpPr/>
          <p:nvPr/>
        </p:nvSpPr>
        <p:spPr>
          <a:xfrm>
            <a:off x="381000" y="152400"/>
            <a:ext cx="2316719" cy="72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092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356052" y="457200"/>
            <a:ext cx="2316719" cy="7237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66800" y="1210661"/>
            <a:ext cx="7619999" cy="41148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19200" y="5562600"/>
            <a:ext cx="4116991" cy="1752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780162" y="381000"/>
            <a:ext cx="2316719" cy="7237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90800" y="1295400"/>
            <a:ext cx="4343400" cy="5410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760981" y="531170"/>
            <a:ext cx="2316719" cy="7237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90600" y="5579555"/>
            <a:ext cx="7848600" cy="1040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L="12700" marR="5080">
              <a:lnSpc>
                <a:spcPct val="110000"/>
              </a:lnSpc>
            </a:pPr>
            <a:r>
              <a:rPr dirty="0">
                <a:latin typeface="Arial"/>
                <a:cs typeface="Arial"/>
              </a:rPr>
              <a:t>Se </a:t>
            </a:r>
            <a:r>
              <a:rPr spc="-5" dirty="0">
                <a:latin typeface="Arial"/>
                <a:cs typeface="Arial"/>
              </a:rPr>
              <a:t>procede entonces a seleccionar los </a:t>
            </a:r>
            <a:r>
              <a:rPr dirty="0">
                <a:latin typeface="Arial"/>
                <a:cs typeface="Arial"/>
              </a:rPr>
              <a:t>filtros </a:t>
            </a:r>
            <a:r>
              <a:rPr spc="-5" dirty="0">
                <a:latin typeface="Arial"/>
                <a:cs typeface="Arial"/>
              </a:rPr>
              <a:t>necesarios para visualizar el </a:t>
            </a:r>
            <a:r>
              <a:rPr dirty="0">
                <a:latin typeface="Arial"/>
                <a:cs typeface="Arial"/>
              </a:rPr>
              <a:t>informe,  Damos </a:t>
            </a:r>
            <a:r>
              <a:rPr spc="-5" dirty="0">
                <a:latin typeface="Arial"/>
                <a:cs typeface="Arial"/>
              </a:rPr>
              <a:t>clic en Generar</a:t>
            </a:r>
            <a:r>
              <a:rPr spc="-3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Informe.</a:t>
            </a:r>
            <a:endParaRPr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33401" y="1831066"/>
            <a:ext cx="8991600" cy="32743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1382274" y="1635540"/>
            <a:ext cx="7296449" cy="34701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6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935"/>
              </a:spcBef>
            </a:pPr>
            <a:r>
              <a:rPr sz="2800" spc="-5" dirty="0">
                <a:solidFill>
                  <a:srgbClr val="4F81BC"/>
                </a:solidFill>
                <a:latin typeface="Arial"/>
                <a:cs typeface="Arial"/>
              </a:rPr>
              <a:t>Objetivo</a:t>
            </a:r>
            <a:endParaRPr sz="2800" dirty="0">
              <a:latin typeface="Arial"/>
              <a:cs typeface="Arial"/>
            </a:endParaRPr>
          </a:p>
          <a:p>
            <a:pPr marL="12700" marR="5080" algn="just">
              <a:lnSpc>
                <a:spcPct val="110100"/>
              </a:lnSpc>
              <a:spcBef>
                <a:spcPts val="10"/>
              </a:spcBef>
            </a:pPr>
            <a:r>
              <a:rPr sz="2800" dirty="0">
                <a:latin typeface="Arial"/>
                <a:cs typeface="Arial"/>
              </a:rPr>
              <a:t>El </a:t>
            </a:r>
            <a:r>
              <a:rPr sz="2800" spc="-5" dirty="0">
                <a:latin typeface="Arial"/>
                <a:cs typeface="Arial"/>
              </a:rPr>
              <a:t>principal objetivo del presente manual </a:t>
            </a:r>
            <a:r>
              <a:rPr sz="2800" dirty="0">
                <a:latin typeface="Arial"/>
                <a:cs typeface="Arial"/>
              </a:rPr>
              <a:t>es </a:t>
            </a:r>
            <a:r>
              <a:rPr sz="2800" spc="-5" dirty="0">
                <a:latin typeface="Arial"/>
                <a:cs typeface="Arial"/>
              </a:rPr>
              <a:t>instruir al usuario sobre el </a:t>
            </a:r>
            <a:r>
              <a:rPr sz="2800" spc="5" dirty="0">
                <a:latin typeface="Arial"/>
                <a:cs typeface="Arial"/>
              </a:rPr>
              <a:t>manejo </a:t>
            </a:r>
            <a:r>
              <a:rPr sz="2800" dirty="0">
                <a:latin typeface="Arial"/>
                <a:cs typeface="Arial"/>
              </a:rPr>
              <a:t>y </a:t>
            </a:r>
            <a:r>
              <a:rPr sz="2800" spc="-10" dirty="0">
                <a:latin typeface="Arial"/>
                <a:cs typeface="Arial"/>
              </a:rPr>
              <a:t>la  </a:t>
            </a:r>
            <a:r>
              <a:rPr sz="2800" spc="-5" dirty="0">
                <a:latin typeface="Arial"/>
                <a:cs typeface="Arial"/>
              </a:rPr>
              <a:t>configuración del módulo de </a:t>
            </a:r>
            <a:r>
              <a:rPr sz="2800" b="1" dirty="0">
                <a:latin typeface="Arial"/>
                <a:cs typeface="Arial"/>
              </a:rPr>
              <a:t>Definición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b="1" dirty="0">
                <a:latin typeface="Arial"/>
                <a:cs typeface="Arial"/>
              </a:rPr>
              <a:t>informes, </a:t>
            </a:r>
            <a:r>
              <a:rPr sz="2800" spc="-5" dirty="0">
                <a:latin typeface="Arial"/>
                <a:cs typeface="Arial"/>
              </a:rPr>
              <a:t>brindándole conocimientos  básicos de cómo </a:t>
            </a:r>
            <a:r>
              <a:rPr sz="2800" dirty="0">
                <a:latin typeface="Arial"/>
                <a:cs typeface="Arial"/>
              </a:rPr>
              <a:t>se </a:t>
            </a:r>
            <a:r>
              <a:rPr sz="2800" spc="-5" dirty="0">
                <a:latin typeface="Arial"/>
                <a:cs typeface="Arial"/>
              </a:rPr>
              <a:t>configura </a:t>
            </a:r>
            <a:r>
              <a:rPr sz="2800" dirty="0">
                <a:latin typeface="Arial"/>
                <a:cs typeface="Arial"/>
              </a:rPr>
              <a:t>y </a:t>
            </a:r>
            <a:r>
              <a:rPr sz="2800" spc="-5" dirty="0">
                <a:latin typeface="Arial"/>
                <a:cs typeface="Arial"/>
              </a:rPr>
              <a:t>genera.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7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392342"/>
            <a:ext cx="3093720" cy="1512658"/>
          </a:xfrm>
          <a:prstGeom prst="rect">
            <a:avLst/>
          </a:prstGeom>
        </p:spPr>
      </p:pic>
      <p:pic>
        <p:nvPicPr>
          <p:cNvPr id="18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019800"/>
            <a:ext cx="2264956" cy="8878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457200" y="2057400"/>
            <a:ext cx="8686800" cy="49736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</a:pPr>
            <a:r>
              <a:rPr sz="2800" dirty="0">
                <a:latin typeface="Arial"/>
                <a:cs typeface="Arial"/>
              </a:rPr>
              <a:t>Es </a:t>
            </a:r>
            <a:r>
              <a:rPr sz="2800" spc="-5" dirty="0">
                <a:latin typeface="Arial"/>
                <a:cs typeface="Arial"/>
              </a:rPr>
              <a:t>importante tener en cuenta que la configuración </a:t>
            </a:r>
            <a:r>
              <a:rPr sz="2800" spc="-10" dirty="0">
                <a:latin typeface="Arial"/>
                <a:cs typeface="Arial"/>
              </a:rPr>
              <a:t>de </a:t>
            </a:r>
            <a:r>
              <a:rPr sz="2800" spc="-5" dirty="0">
                <a:latin typeface="Arial"/>
                <a:cs typeface="Arial"/>
              </a:rPr>
              <a:t>estos informes </a:t>
            </a:r>
            <a:r>
              <a:rPr sz="2800" dirty="0">
                <a:latin typeface="Arial"/>
                <a:cs typeface="Arial"/>
              </a:rPr>
              <a:t>se </a:t>
            </a:r>
            <a:r>
              <a:rPr sz="2800" spc="-15" dirty="0">
                <a:latin typeface="Arial"/>
                <a:cs typeface="Arial"/>
              </a:rPr>
              <a:t>ve  </a:t>
            </a:r>
            <a:r>
              <a:rPr sz="2800" spc="-5" dirty="0">
                <a:latin typeface="Arial"/>
                <a:cs typeface="Arial"/>
              </a:rPr>
              <a:t>reflejada en la siguiente ruta, </a:t>
            </a:r>
            <a:r>
              <a:rPr sz="28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Módulos</a:t>
            </a:r>
            <a:r>
              <a:rPr sz="28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8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Gestión</a:t>
            </a:r>
            <a:r>
              <a:rPr sz="2800" b="1" dirty="0" err="1" smtClean="0">
                <a:solidFill>
                  <a:srgbClr val="538DD3"/>
                </a:solidFill>
                <a:latin typeface="Arial"/>
                <a:cs typeface="Arial"/>
              </a:rPr>
              <a:t>Nomina</a:t>
            </a:r>
            <a:r>
              <a:rPr sz="2800" b="1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800" b="1" dirty="0" err="1" smtClean="0">
                <a:solidFill>
                  <a:srgbClr val="538DD3"/>
                </a:solidFill>
                <a:latin typeface="Arial"/>
                <a:cs typeface="Arial"/>
              </a:rPr>
              <a:t>proceso</a:t>
            </a:r>
            <a:r>
              <a:rPr sz="2800" b="1" spc="-10" dirty="0" err="1" smtClean="0">
                <a:solidFill>
                  <a:srgbClr val="538DD3"/>
                </a:solidFill>
                <a:latin typeface="Arial"/>
                <a:cs typeface="Arial"/>
              </a:rPr>
              <a:t>de</a:t>
            </a:r>
            <a:r>
              <a:rPr sz="28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Configuración</a:t>
            </a:r>
            <a:r>
              <a:rPr sz="28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8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Definición</a:t>
            </a:r>
            <a:r>
              <a:rPr sz="2800" b="1" spc="-5" dirty="0" smtClean="0">
                <a:solidFill>
                  <a:srgbClr val="538DD3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538DD3"/>
                </a:solidFill>
                <a:latin typeface="Arial"/>
                <a:cs typeface="Arial"/>
              </a:rPr>
              <a:t>de</a:t>
            </a:r>
            <a:r>
              <a:rPr sz="2800" b="1" spc="55" dirty="0">
                <a:solidFill>
                  <a:srgbClr val="538DD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538DD3"/>
                </a:solidFill>
                <a:latin typeface="Arial"/>
                <a:cs typeface="Arial"/>
              </a:rPr>
              <a:t>informes</a:t>
            </a:r>
            <a:r>
              <a:rPr sz="2800" spc="-5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800" dirty="0">
                <a:solidFill>
                  <a:srgbClr val="4F81BC"/>
                </a:solidFill>
                <a:latin typeface="Arial"/>
                <a:cs typeface="Arial"/>
              </a:rPr>
              <a:t>Proceso </a:t>
            </a:r>
            <a:r>
              <a:rPr sz="2800" spc="-5" dirty="0">
                <a:solidFill>
                  <a:srgbClr val="4F81BC"/>
                </a:solidFill>
                <a:latin typeface="Arial"/>
                <a:cs typeface="Arial"/>
              </a:rPr>
              <a:t>de</a:t>
            </a:r>
            <a:r>
              <a:rPr sz="2800" spc="-75" dirty="0">
                <a:solidFill>
                  <a:srgbClr val="4F81B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4F81BC"/>
                </a:solidFill>
                <a:latin typeface="Arial"/>
                <a:cs typeface="Arial"/>
              </a:rPr>
              <a:t>configuración</a:t>
            </a:r>
            <a:endParaRPr sz="2800" dirty="0">
              <a:latin typeface="Arial"/>
              <a:cs typeface="Arial"/>
            </a:endParaRPr>
          </a:p>
          <a:p>
            <a:pPr marL="12700" marR="5080" algn="just">
              <a:lnSpc>
                <a:spcPct val="110000"/>
              </a:lnSpc>
            </a:pPr>
            <a:r>
              <a:rPr sz="2800" dirty="0">
                <a:latin typeface="Arial"/>
                <a:cs typeface="Arial"/>
              </a:rPr>
              <a:t>Después </a:t>
            </a:r>
            <a:r>
              <a:rPr sz="2800" spc="-5" dirty="0">
                <a:latin typeface="Arial"/>
                <a:cs typeface="Arial"/>
              </a:rPr>
              <a:t>de ingresar a la aplicación, en el árbol </a:t>
            </a:r>
            <a:r>
              <a:rPr sz="2800" dirty="0">
                <a:latin typeface="Arial"/>
                <a:cs typeface="Arial"/>
              </a:rPr>
              <a:t>se </a:t>
            </a:r>
            <a:r>
              <a:rPr sz="2800" spc="-5" dirty="0">
                <a:latin typeface="Arial"/>
                <a:cs typeface="Arial"/>
              </a:rPr>
              <a:t>podrá observar la opción  </a:t>
            </a:r>
            <a:r>
              <a:rPr sz="2800" b="1" spc="-5" dirty="0">
                <a:latin typeface="Arial"/>
                <a:cs typeface="Arial"/>
              </a:rPr>
              <a:t>Módulos. </a:t>
            </a:r>
            <a:r>
              <a:rPr sz="2800" dirty="0">
                <a:latin typeface="Arial"/>
                <a:cs typeface="Arial"/>
              </a:rPr>
              <a:t>Se </a:t>
            </a:r>
            <a:r>
              <a:rPr sz="2800" spc="-5" dirty="0">
                <a:latin typeface="Arial"/>
                <a:cs typeface="Arial"/>
              </a:rPr>
              <a:t>procede a desplegar la alternativa </a:t>
            </a:r>
            <a:r>
              <a:rPr sz="2800" b="1" dirty="0">
                <a:latin typeface="Arial"/>
                <a:cs typeface="Arial"/>
              </a:rPr>
              <a:t>Gestión </a:t>
            </a:r>
            <a:r>
              <a:rPr sz="2800" b="1" spc="-5" dirty="0">
                <a:latin typeface="Arial"/>
                <a:cs typeface="Arial"/>
              </a:rPr>
              <a:t>Nomina </a:t>
            </a:r>
            <a:r>
              <a:rPr sz="2800" spc="-5" dirty="0">
                <a:latin typeface="Arial"/>
                <a:cs typeface="Arial"/>
              </a:rPr>
              <a:t>para ingresar a  la </a:t>
            </a:r>
            <a:r>
              <a:rPr sz="2800" b="1" dirty="0">
                <a:latin typeface="Arial"/>
                <a:cs typeface="Arial"/>
              </a:rPr>
              <a:t>Configuración del </a:t>
            </a:r>
            <a:r>
              <a:rPr sz="2800" b="1" spc="-5" dirty="0">
                <a:latin typeface="Arial"/>
                <a:cs typeface="Arial"/>
              </a:rPr>
              <a:t>sistema </a:t>
            </a:r>
            <a:r>
              <a:rPr sz="2800" spc="-5" dirty="0">
                <a:latin typeface="Arial"/>
                <a:cs typeface="Arial"/>
              </a:rPr>
              <a:t>de los </a:t>
            </a:r>
            <a:r>
              <a:rPr sz="2800" spc="-5" dirty="0" err="1">
                <a:latin typeface="Arial"/>
                <a:cs typeface="Arial"/>
              </a:rPr>
              <a:t>diferentes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módulos</a:t>
            </a:r>
            <a:r>
              <a:rPr sz="2800" spc="-5" dirty="0" smtClean="0"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0762"/>
            <a:ext cx="3097213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7"/>
          <p:cNvSpPr/>
          <p:nvPr/>
        </p:nvSpPr>
        <p:spPr>
          <a:xfrm>
            <a:off x="685801" y="1981200"/>
            <a:ext cx="8839200" cy="4495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0762"/>
            <a:ext cx="3097213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429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6"/>
          <p:cNvSpPr txBox="1"/>
          <p:nvPr/>
        </p:nvSpPr>
        <p:spPr>
          <a:xfrm>
            <a:off x="762000" y="2209800"/>
            <a:ext cx="8458200" cy="40626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800"/>
              </a:spcBef>
            </a:pPr>
            <a:r>
              <a:rPr sz="4000" dirty="0" smtClean="0">
                <a:latin typeface="Arial"/>
                <a:cs typeface="Arial"/>
              </a:rPr>
              <a:t>A </a:t>
            </a:r>
            <a:r>
              <a:rPr sz="4000" spc="-5" dirty="0">
                <a:latin typeface="Arial"/>
                <a:cs typeface="Arial"/>
              </a:rPr>
              <a:t>continuación podrá visualizar los diferentes opciones con las que cuenta </a:t>
            </a:r>
            <a:r>
              <a:rPr sz="4000" spc="-10" dirty="0">
                <a:latin typeface="Arial"/>
                <a:cs typeface="Arial"/>
              </a:rPr>
              <a:t>el  </a:t>
            </a:r>
            <a:r>
              <a:rPr sz="4000" spc="-5" dirty="0">
                <a:latin typeface="Arial"/>
                <a:cs typeface="Arial"/>
              </a:rPr>
              <a:t>Modulo </a:t>
            </a:r>
            <a:r>
              <a:rPr sz="4000" spc="-10" dirty="0">
                <a:latin typeface="Arial"/>
                <a:cs typeface="Arial"/>
              </a:rPr>
              <a:t>de </a:t>
            </a:r>
            <a:r>
              <a:rPr sz="4000" dirty="0">
                <a:latin typeface="Arial"/>
                <a:cs typeface="Arial"/>
              </a:rPr>
              <a:t>Nomina, </a:t>
            </a:r>
            <a:r>
              <a:rPr sz="4000" spc="-5" dirty="0">
                <a:latin typeface="Arial"/>
                <a:cs typeface="Arial"/>
              </a:rPr>
              <a:t>para </a:t>
            </a:r>
            <a:r>
              <a:rPr sz="4000" dirty="0">
                <a:latin typeface="Arial"/>
                <a:cs typeface="Arial"/>
              </a:rPr>
              <a:t>este </a:t>
            </a:r>
            <a:r>
              <a:rPr sz="4000" spc="-5" dirty="0">
                <a:latin typeface="Arial"/>
                <a:cs typeface="Arial"/>
              </a:rPr>
              <a:t>caso </a:t>
            </a:r>
            <a:r>
              <a:rPr sz="4000" dirty="0">
                <a:latin typeface="Arial"/>
                <a:cs typeface="Arial"/>
              </a:rPr>
              <a:t>se </a:t>
            </a:r>
            <a:r>
              <a:rPr sz="4000" spc="-5" dirty="0">
                <a:latin typeface="Arial"/>
                <a:cs typeface="Arial"/>
              </a:rPr>
              <a:t>seleccionara </a:t>
            </a:r>
            <a:r>
              <a:rPr sz="4000" b="1" spc="-5" dirty="0">
                <a:latin typeface="Arial"/>
                <a:cs typeface="Arial"/>
              </a:rPr>
              <a:t>Proceso </a:t>
            </a:r>
            <a:r>
              <a:rPr sz="4000" b="1" dirty="0">
                <a:latin typeface="Arial"/>
                <a:cs typeface="Arial"/>
              </a:rPr>
              <a:t>de </a:t>
            </a:r>
            <a:r>
              <a:rPr sz="4000" b="1" spc="-5" dirty="0">
                <a:latin typeface="Arial"/>
                <a:cs typeface="Arial"/>
              </a:rPr>
              <a:t>configuración  </a:t>
            </a:r>
            <a:r>
              <a:rPr sz="4000" spc="-5" dirty="0">
                <a:latin typeface="Arial"/>
                <a:cs typeface="Arial"/>
              </a:rPr>
              <a:t>ubicado en </a:t>
            </a:r>
            <a:r>
              <a:rPr sz="4000" dirty="0">
                <a:latin typeface="Arial"/>
                <a:cs typeface="Arial"/>
              </a:rPr>
              <a:t>el </a:t>
            </a:r>
            <a:r>
              <a:rPr sz="4000" spc="-5" dirty="0">
                <a:latin typeface="Arial"/>
                <a:cs typeface="Arial"/>
              </a:rPr>
              <a:t>menú </a:t>
            </a:r>
            <a:r>
              <a:rPr sz="4000" b="1" spc="-5" dirty="0">
                <a:latin typeface="Arial"/>
                <a:cs typeface="Arial"/>
              </a:rPr>
              <a:t>Definición </a:t>
            </a:r>
            <a:r>
              <a:rPr sz="4000" b="1" dirty="0">
                <a:latin typeface="Arial"/>
                <a:cs typeface="Arial"/>
              </a:rPr>
              <a:t>de </a:t>
            </a:r>
            <a:r>
              <a:rPr sz="4000" b="1" spc="-5" dirty="0" err="1">
                <a:latin typeface="Arial"/>
                <a:cs typeface="Arial"/>
              </a:rPr>
              <a:t>informes</a:t>
            </a:r>
            <a:r>
              <a:rPr sz="4000" b="1" spc="-5" dirty="0" smtClean="0"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0762"/>
            <a:ext cx="3097213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215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239463" y="381000"/>
            <a:ext cx="3718978" cy="1447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958441" y="4717121"/>
            <a:ext cx="2141519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i="1" spc="-5" dirty="0">
                <a:solidFill>
                  <a:srgbClr val="1F487C"/>
                </a:solidFill>
                <a:latin typeface="Calibri"/>
                <a:cs typeface="Calibri"/>
              </a:rPr>
              <a:t>Ilustración </a:t>
            </a:r>
            <a:r>
              <a:rPr sz="900" i="1" dirty="0">
                <a:solidFill>
                  <a:srgbClr val="1F487C"/>
                </a:solidFill>
                <a:latin typeface="Calibri"/>
                <a:cs typeface="Calibri"/>
              </a:rPr>
              <a:t>2 </a:t>
            </a:r>
            <a:r>
              <a:rPr sz="900" i="1" spc="-5" dirty="0">
                <a:solidFill>
                  <a:srgbClr val="1F487C"/>
                </a:solidFill>
                <a:latin typeface="Calibri"/>
                <a:cs typeface="Calibri"/>
              </a:rPr>
              <a:t>Definición </a:t>
            </a:r>
            <a:r>
              <a:rPr sz="900" i="1" dirty="0">
                <a:solidFill>
                  <a:srgbClr val="1F487C"/>
                </a:solidFill>
                <a:latin typeface="Calibri"/>
                <a:cs typeface="Calibri"/>
              </a:rPr>
              <a:t>de</a:t>
            </a:r>
            <a:r>
              <a:rPr sz="900" i="1" spc="-3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900" i="1" spc="-5" dirty="0">
                <a:solidFill>
                  <a:srgbClr val="1F487C"/>
                </a:solidFill>
                <a:latin typeface="Calibri"/>
                <a:cs typeface="Calibri"/>
              </a:rPr>
              <a:t>informes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57200" y="2133600"/>
            <a:ext cx="8686800" cy="4724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685800" y="304800"/>
            <a:ext cx="2514600" cy="990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04800" y="1524000"/>
            <a:ext cx="9067800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0000"/>
              </a:lnSpc>
              <a:tabLst>
                <a:tab pos="499745" algn="l"/>
                <a:tab pos="1131570" algn="l"/>
                <a:tab pos="1823085" algn="l"/>
                <a:tab pos="2682240" algn="l"/>
                <a:tab pos="3296285" algn="l"/>
                <a:tab pos="3682365" algn="l"/>
                <a:tab pos="4391660" algn="l"/>
              </a:tabLst>
            </a:pPr>
            <a:r>
              <a:rPr sz="2000" dirty="0" err="1" smtClean="0">
                <a:latin typeface="Arial"/>
                <a:cs typeface="Arial"/>
              </a:rPr>
              <a:t>Esta</a:t>
            </a:r>
            <a:r>
              <a:rPr lang="es-ES" sz="2000" dirty="0" smtClean="0">
                <a:latin typeface="Arial"/>
                <a:cs typeface="Arial"/>
              </a:rPr>
              <a:t> </a:t>
            </a:r>
            <a:r>
              <a:rPr sz="2000" spc="-5" dirty="0" err="1" smtClean="0">
                <a:latin typeface="Arial"/>
                <a:cs typeface="Arial"/>
              </a:rPr>
              <a:t>opci</a:t>
            </a:r>
            <a:r>
              <a:rPr sz="2000" spc="-15" dirty="0" err="1" smtClean="0">
                <a:latin typeface="Arial"/>
                <a:cs typeface="Arial"/>
              </a:rPr>
              <a:t>ó</a:t>
            </a:r>
            <a:r>
              <a:rPr sz="2000" spc="-5" dirty="0" err="1" smtClean="0">
                <a:latin typeface="Arial"/>
                <a:cs typeface="Arial"/>
              </a:rPr>
              <a:t>n</a:t>
            </a:r>
            <a:r>
              <a:rPr lang="es-ES" sz="2000" spc="-5" dirty="0" smtClean="0">
                <a:latin typeface="Arial"/>
                <a:cs typeface="Arial"/>
              </a:rPr>
              <a:t> </a:t>
            </a:r>
            <a:r>
              <a:rPr sz="2000" spc="-15" dirty="0" err="1" smtClean="0">
                <a:latin typeface="Arial"/>
                <a:cs typeface="Arial"/>
              </a:rPr>
              <a:t>p</a:t>
            </a:r>
            <a:r>
              <a:rPr sz="2000" spc="-5" dirty="0" err="1" smtClean="0">
                <a:latin typeface="Arial"/>
                <a:cs typeface="Arial"/>
              </a:rPr>
              <a:t>e</a:t>
            </a:r>
            <a:r>
              <a:rPr sz="2000" dirty="0" err="1" smtClean="0">
                <a:latin typeface="Arial"/>
                <a:cs typeface="Arial"/>
              </a:rPr>
              <a:t>rmi</a:t>
            </a:r>
            <a:r>
              <a:rPr sz="2000" spc="-15" dirty="0" err="1" smtClean="0">
                <a:latin typeface="Arial"/>
                <a:cs typeface="Arial"/>
              </a:rPr>
              <a:t>t</a:t>
            </a:r>
            <a:r>
              <a:rPr sz="2000" spc="-5" dirty="0" err="1" smtClean="0">
                <a:latin typeface="Arial"/>
                <a:cs typeface="Arial"/>
              </a:rPr>
              <a:t>e</a:t>
            </a:r>
            <a:r>
              <a:rPr lang="es-ES" sz="2000" spc="-5" dirty="0" smtClean="0">
                <a:latin typeface="Arial"/>
                <a:cs typeface="Arial"/>
              </a:rPr>
              <a:t> </a:t>
            </a:r>
            <a:r>
              <a:rPr sz="2000" dirty="0" err="1" smtClean="0">
                <a:latin typeface="Arial"/>
                <a:cs typeface="Arial"/>
              </a:rPr>
              <a:t>c</a:t>
            </a:r>
            <a:r>
              <a:rPr sz="2000" spc="-10" dirty="0" err="1" smtClean="0">
                <a:latin typeface="Arial"/>
                <a:cs typeface="Arial"/>
              </a:rPr>
              <a:t>o</a:t>
            </a:r>
            <a:r>
              <a:rPr sz="2000" spc="-15" dirty="0" err="1" smtClean="0">
                <a:latin typeface="Arial"/>
                <a:cs typeface="Arial"/>
              </a:rPr>
              <a:t>n</a:t>
            </a:r>
            <a:r>
              <a:rPr sz="2000" spc="10" dirty="0" err="1" smtClean="0">
                <a:latin typeface="Arial"/>
                <a:cs typeface="Arial"/>
              </a:rPr>
              <a:t>f</a:t>
            </a:r>
            <a:r>
              <a:rPr sz="2000" spc="-5" dirty="0" err="1" smtClean="0">
                <a:latin typeface="Arial"/>
                <a:cs typeface="Arial"/>
              </a:rPr>
              <a:t>i</a:t>
            </a:r>
            <a:r>
              <a:rPr sz="2000" spc="-15" dirty="0" err="1" smtClean="0">
                <a:latin typeface="Arial"/>
                <a:cs typeface="Arial"/>
              </a:rPr>
              <a:t>g</a:t>
            </a:r>
            <a:r>
              <a:rPr sz="2000" spc="-5" dirty="0" err="1" smtClean="0">
                <a:latin typeface="Arial"/>
                <a:cs typeface="Arial"/>
              </a:rPr>
              <a:t>u</a:t>
            </a:r>
            <a:r>
              <a:rPr sz="2000" dirty="0" err="1" smtClean="0">
                <a:latin typeface="Arial"/>
                <a:cs typeface="Arial"/>
              </a:rPr>
              <a:t>rar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d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tro	</a:t>
            </a:r>
            <a:r>
              <a:rPr sz="2000" spc="-5" dirty="0" smtClean="0">
                <a:latin typeface="Arial"/>
                <a:cs typeface="Arial"/>
              </a:rPr>
              <a:t>del</a:t>
            </a:r>
            <a:r>
              <a:rPr lang="es-ES" sz="2000" spc="-5" dirty="0" smtClean="0">
                <a:latin typeface="Arial"/>
                <a:cs typeface="Arial"/>
              </a:rPr>
              <a:t> </a:t>
            </a:r>
            <a:r>
              <a:rPr sz="2000" dirty="0" err="1" smtClean="0">
                <a:latin typeface="Arial"/>
                <a:cs typeface="Arial"/>
              </a:rPr>
              <a:t>sis</a:t>
            </a:r>
            <a:r>
              <a:rPr sz="2000" spc="-15" dirty="0" err="1" smtClean="0">
                <a:latin typeface="Arial"/>
                <a:cs typeface="Arial"/>
              </a:rPr>
              <a:t>t</a:t>
            </a:r>
            <a:r>
              <a:rPr sz="2000" spc="-5" dirty="0" err="1" smtClean="0">
                <a:latin typeface="Arial"/>
                <a:cs typeface="Arial"/>
              </a:rPr>
              <a:t>ema</a:t>
            </a:r>
            <a:r>
              <a:rPr lang="es-CO" dirty="0">
                <a:latin typeface="Arial"/>
                <a:cs typeface="Arial"/>
              </a:rPr>
              <a:t> 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M</a:t>
            </a:r>
            <a:r>
              <a:rPr sz="2400" b="1" spc="-15" dirty="0" err="1" smtClean="0">
                <a:solidFill>
                  <a:srgbClr val="538DD3"/>
                </a:solidFill>
                <a:latin typeface="Arial"/>
                <a:cs typeface="Arial"/>
              </a:rPr>
              <a:t>ó</a:t>
            </a:r>
            <a:r>
              <a:rPr sz="2400" b="1" dirty="0" err="1" smtClean="0">
                <a:solidFill>
                  <a:srgbClr val="538DD3"/>
                </a:solidFill>
                <a:latin typeface="Arial"/>
                <a:cs typeface="Arial"/>
              </a:rPr>
              <a:t>dulos</a:t>
            </a:r>
            <a:r>
              <a:rPr sz="2400" b="1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4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Ges</a:t>
            </a:r>
            <a:r>
              <a:rPr sz="2400" b="1" dirty="0" err="1" smtClean="0">
                <a:solidFill>
                  <a:srgbClr val="538DD3"/>
                </a:solidFill>
                <a:latin typeface="Arial"/>
                <a:cs typeface="Arial"/>
              </a:rPr>
              <a:t>tión</a:t>
            </a:r>
            <a:r>
              <a:rPr sz="2400" b="1" dirty="0" smtClean="0">
                <a:solidFill>
                  <a:srgbClr val="538DD3"/>
                </a:solidFill>
                <a:latin typeface="Arial"/>
                <a:cs typeface="Arial"/>
              </a:rPr>
              <a:t>  </a:t>
            </a:r>
            <a:r>
              <a:rPr sz="2400" b="1" spc="-5" dirty="0">
                <a:solidFill>
                  <a:srgbClr val="538DD3"/>
                </a:solidFill>
                <a:latin typeface="Arial"/>
                <a:cs typeface="Arial"/>
              </a:rPr>
              <a:t>Nomina/proceso </a:t>
            </a:r>
            <a:r>
              <a:rPr sz="2400" b="1" dirty="0">
                <a:solidFill>
                  <a:srgbClr val="538DD3"/>
                </a:solidFill>
                <a:latin typeface="Arial"/>
                <a:cs typeface="Arial"/>
              </a:rPr>
              <a:t>de </a:t>
            </a:r>
            <a:r>
              <a:rPr lang="es-ES" sz="2400" b="1" dirty="0" smtClean="0">
                <a:solidFill>
                  <a:srgbClr val="538DD3"/>
                </a:solidFill>
                <a:latin typeface="Arial"/>
                <a:cs typeface="Arial"/>
              </a:rPr>
              <a:t> </a:t>
            </a:r>
            <a:r>
              <a:rPr sz="28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Configuración</a:t>
            </a:r>
            <a:r>
              <a:rPr sz="2800" b="1" spc="-5" dirty="0" smtClean="0">
                <a:solidFill>
                  <a:srgbClr val="538DD3"/>
                </a:solidFill>
                <a:latin typeface="Arial"/>
                <a:cs typeface="Arial"/>
              </a:rPr>
              <a:t>/</a:t>
            </a:r>
            <a:r>
              <a:rPr sz="2800" b="1" spc="-5" dirty="0" err="1" smtClean="0">
                <a:solidFill>
                  <a:srgbClr val="538DD3"/>
                </a:solidFill>
                <a:latin typeface="Arial"/>
                <a:cs typeface="Arial"/>
              </a:rPr>
              <a:t>Definición</a:t>
            </a:r>
            <a:r>
              <a:rPr b="1" spc="-5" dirty="0" smtClean="0">
                <a:solidFill>
                  <a:srgbClr val="538DD3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538DD3"/>
                </a:solidFill>
                <a:latin typeface="Arial"/>
                <a:cs typeface="Arial"/>
              </a:rPr>
              <a:t>de </a:t>
            </a:r>
            <a:r>
              <a:rPr sz="2800" b="1" spc="-5" dirty="0">
                <a:solidFill>
                  <a:srgbClr val="538DD3"/>
                </a:solidFill>
                <a:latin typeface="Arial"/>
                <a:cs typeface="Arial"/>
              </a:rPr>
              <a:t>informes</a:t>
            </a:r>
            <a:r>
              <a:rPr b="1" spc="-5" dirty="0">
                <a:solidFill>
                  <a:srgbClr val="538DD3"/>
                </a:solidFill>
                <a:latin typeface="Arial"/>
                <a:cs typeface="Arial"/>
              </a:rPr>
              <a:t>. </a:t>
            </a:r>
            <a:endParaRPr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85800" y="3081349"/>
            <a:ext cx="8462771" cy="36242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7"/>
          <p:cNvSpPr txBox="1"/>
          <p:nvPr/>
        </p:nvSpPr>
        <p:spPr>
          <a:xfrm>
            <a:off x="838199" y="1141120"/>
            <a:ext cx="7669735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Después </a:t>
            </a:r>
            <a:r>
              <a:rPr sz="2000" spc="-10" dirty="0">
                <a:latin typeface="Arial"/>
                <a:cs typeface="Arial"/>
              </a:rPr>
              <a:t>de </a:t>
            </a:r>
            <a:r>
              <a:rPr sz="2000" spc="-5" dirty="0" err="1" smtClean="0">
                <a:latin typeface="Arial"/>
                <a:cs typeface="Arial"/>
              </a:rPr>
              <a:t>ingresar</a:t>
            </a:r>
            <a:r>
              <a:rPr sz="2000" spc="-5" dirty="0" smtClean="0">
                <a:latin typeface="Arial"/>
                <a:cs typeface="Arial"/>
              </a:rPr>
              <a:t> a </a:t>
            </a:r>
            <a:r>
              <a:rPr sz="2000" spc="-5" dirty="0">
                <a:latin typeface="Arial"/>
                <a:cs typeface="Arial"/>
              </a:rPr>
              <a:t>la </a:t>
            </a:r>
            <a:r>
              <a:rPr sz="2000" spc="-5" dirty="0" err="1" smtClean="0">
                <a:latin typeface="Arial"/>
                <a:cs typeface="Arial"/>
              </a:rPr>
              <a:t>aplicación</a:t>
            </a:r>
            <a:r>
              <a:rPr sz="2000" spc="-5" dirty="0" smtClean="0">
                <a:latin typeface="Arial"/>
                <a:cs typeface="Arial"/>
              </a:rPr>
              <a:t> </a:t>
            </a:r>
            <a:r>
              <a:rPr sz="2000" dirty="0" smtClean="0">
                <a:latin typeface="Arial"/>
                <a:cs typeface="Arial"/>
              </a:rPr>
              <a:t>y </a:t>
            </a:r>
            <a:r>
              <a:rPr sz="2000" spc="-5" dirty="0">
                <a:latin typeface="Arial"/>
                <a:cs typeface="Arial"/>
              </a:rPr>
              <a:t>presionar el link  </a:t>
            </a:r>
            <a:r>
              <a:rPr sz="2000"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Definición </a:t>
            </a:r>
            <a:r>
              <a:rPr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de  </a:t>
            </a:r>
            <a:r>
              <a:rPr sz="2000" b="1" spc="35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informes</a:t>
            </a:r>
            <a:r>
              <a:rPr lang="es-E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 </a:t>
            </a:r>
            <a:r>
              <a:rPr sz="2000" dirty="0" smtClean="0">
                <a:latin typeface="Arial"/>
                <a:cs typeface="Arial"/>
              </a:rPr>
              <a:t>se </a:t>
            </a:r>
            <a:r>
              <a:rPr sz="2000" spc="-5" dirty="0">
                <a:latin typeface="Arial"/>
                <a:cs typeface="Arial"/>
              </a:rPr>
              <a:t>observaran los certificados de ingresos </a:t>
            </a:r>
            <a:r>
              <a:rPr sz="2000" dirty="0">
                <a:latin typeface="Arial"/>
                <a:cs typeface="Arial"/>
              </a:rPr>
              <a:t>y </a:t>
            </a:r>
            <a:r>
              <a:rPr sz="2000" spc="-5" dirty="0">
                <a:latin typeface="Arial"/>
                <a:cs typeface="Arial"/>
              </a:rPr>
              <a:t>retenciones, para </a:t>
            </a:r>
            <a:r>
              <a:rPr sz="2000" spc="-10" dirty="0">
                <a:latin typeface="Arial"/>
                <a:cs typeface="Arial"/>
              </a:rPr>
              <a:t>agregar </a:t>
            </a:r>
            <a:r>
              <a:rPr sz="2000" spc="-5" dirty="0">
                <a:latin typeface="Arial"/>
                <a:cs typeface="Arial"/>
              </a:rPr>
              <a:t>un </a:t>
            </a:r>
            <a:r>
              <a:rPr sz="2000" spc="-5" dirty="0" err="1" smtClean="0">
                <a:latin typeface="Arial"/>
                <a:cs typeface="Arial"/>
              </a:rPr>
              <a:t>informe</a:t>
            </a:r>
            <a:r>
              <a:rPr lang="es-ES" sz="2000" spc="-5" dirty="0" smtClean="0">
                <a:latin typeface="Arial"/>
                <a:cs typeface="Arial"/>
              </a:rPr>
              <a:t> </a:t>
            </a:r>
            <a:r>
              <a:rPr sz="2000" spc="-5" dirty="0" err="1" smtClean="0">
                <a:latin typeface="Arial"/>
                <a:cs typeface="Arial"/>
              </a:rPr>
              <a:t>damos</a:t>
            </a:r>
            <a:r>
              <a:rPr sz="2000" spc="-5" dirty="0" smtClean="0">
                <a:latin typeface="Arial"/>
                <a:cs typeface="Arial"/>
              </a:rPr>
              <a:t>  </a:t>
            </a:r>
            <a:r>
              <a:rPr sz="2000" spc="-5" dirty="0" err="1">
                <a:latin typeface="Arial"/>
                <a:cs typeface="Arial"/>
              </a:rPr>
              <a:t>clic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lang="es-ES" sz="2000" spc="-5" dirty="0" smtClean="0">
                <a:latin typeface="Arial"/>
                <a:cs typeface="Arial"/>
              </a:rPr>
              <a:t>        </a:t>
            </a:r>
            <a:r>
              <a:rPr sz="2000" spc="-5" dirty="0" smtClean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sobre 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el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 err="1" smtClean="0">
                <a:latin typeface="Arial"/>
                <a:cs typeface="Arial"/>
              </a:rPr>
              <a:t>icono</a:t>
            </a:r>
            <a:r>
              <a:rPr lang="es-ES" sz="2000" spc="-5" dirty="0" smtClean="0">
                <a:latin typeface="Arial"/>
                <a:cs typeface="Arial"/>
              </a:rPr>
              <a:t> </a:t>
            </a:r>
            <a:r>
              <a:rPr sz="2000" dirty="0" smtClean="0">
                <a:latin typeface="Arial"/>
                <a:cs typeface="Arial"/>
              </a:rPr>
              <a:t>y  </a:t>
            </a:r>
            <a:r>
              <a:rPr sz="2000" spc="-5" dirty="0">
                <a:latin typeface="Arial"/>
                <a:cs typeface="Arial"/>
              </a:rPr>
              <a:t>nos  aparecerá  la  siguiente</a:t>
            </a:r>
            <a:r>
              <a:rPr sz="2000" spc="305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pantalla</a:t>
            </a:r>
            <a:r>
              <a:rPr sz="2000" dirty="0" smtClean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20"/>
          <p:cNvSpPr/>
          <p:nvPr/>
        </p:nvSpPr>
        <p:spPr>
          <a:xfrm>
            <a:off x="6434986" y="1833314"/>
            <a:ext cx="497989" cy="2427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21"/>
          <p:cNvSpPr/>
          <p:nvPr/>
        </p:nvSpPr>
        <p:spPr>
          <a:xfrm>
            <a:off x="457200" y="3064420"/>
            <a:ext cx="8686800" cy="36411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4"/>
          <p:cNvSpPr/>
          <p:nvPr/>
        </p:nvSpPr>
        <p:spPr>
          <a:xfrm>
            <a:off x="685800" y="231648"/>
            <a:ext cx="2514600" cy="6827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80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533400" y="308280"/>
            <a:ext cx="2514600" cy="910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93777" y="1219200"/>
            <a:ext cx="8763000" cy="58708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5" dirty="0">
                <a:solidFill>
                  <a:srgbClr val="4F81BC"/>
                </a:solidFill>
                <a:cs typeface="Arial"/>
              </a:rPr>
              <a:t>Explicación de campos requeridos</a:t>
            </a:r>
            <a:endParaRPr sz="2800" dirty="0"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2800" dirty="0">
                <a:cs typeface="Calibri"/>
              </a:rPr>
              <a:t>* </a:t>
            </a:r>
            <a:r>
              <a:rPr sz="2800" spc="-5" dirty="0">
                <a:cs typeface="Calibri"/>
              </a:rPr>
              <a:t>Campos</a:t>
            </a:r>
            <a:r>
              <a:rPr sz="2800" spc="-40" dirty="0">
                <a:cs typeface="Calibri"/>
              </a:rPr>
              <a:t> </a:t>
            </a:r>
            <a:r>
              <a:rPr sz="2800" spc="-5" dirty="0">
                <a:cs typeface="Calibri"/>
              </a:rPr>
              <a:t>obligatorios</a:t>
            </a:r>
            <a:endParaRPr sz="2800" dirty="0"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es-ES" dirty="0" smtClean="0"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r>
              <a:rPr sz="2800" b="1" dirty="0" smtClean="0">
                <a:cs typeface="Arial"/>
              </a:rPr>
              <a:t>*</a:t>
            </a:r>
            <a:r>
              <a:rPr sz="2800" b="1" dirty="0">
                <a:cs typeface="Arial"/>
              </a:rPr>
              <a:t>Informe: </a:t>
            </a:r>
            <a:r>
              <a:rPr sz="2800" spc="-10" dirty="0">
                <a:cs typeface="Arial"/>
              </a:rPr>
              <a:t>Nombre </a:t>
            </a:r>
            <a:r>
              <a:rPr sz="2800" spc="-5" dirty="0">
                <a:cs typeface="Arial"/>
              </a:rPr>
              <a:t>general del</a:t>
            </a:r>
            <a:r>
              <a:rPr sz="2800" spc="10" dirty="0">
                <a:cs typeface="Arial"/>
              </a:rPr>
              <a:t> </a:t>
            </a:r>
            <a:r>
              <a:rPr sz="2800" spc="-5" dirty="0" err="1" smtClean="0">
                <a:cs typeface="Arial"/>
              </a:rPr>
              <a:t>informe</a:t>
            </a:r>
            <a:endParaRPr lang="es-ES" sz="2800" spc="-5" dirty="0" smtClean="0">
              <a:cs typeface="Arial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endParaRPr sz="2800" dirty="0">
              <a:cs typeface="Arial"/>
            </a:endParaRPr>
          </a:p>
          <a:p>
            <a:pPr marL="12700">
              <a:lnSpc>
                <a:spcPts val="1380"/>
              </a:lnSpc>
            </a:pPr>
            <a:r>
              <a:rPr sz="2800" b="1" dirty="0">
                <a:cs typeface="Arial"/>
              </a:rPr>
              <a:t>*Título del </a:t>
            </a:r>
            <a:r>
              <a:rPr sz="2800" b="1" spc="-5" dirty="0">
                <a:cs typeface="Arial"/>
              </a:rPr>
              <a:t>informe: </a:t>
            </a:r>
            <a:r>
              <a:rPr sz="2800" spc="-5" dirty="0">
                <a:cs typeface="Arial"/>
              </a:rPr>
              <a:t>Titulo que lleva el</a:t>
            </a:r>
            <a:r>
              <a:rPr sz="2800" spc="30" dirty="0">
                <a:cs typeface="Arial"/>
              </a:rPr>
              <a:t> </a:t>
            </a:r>
            <a:r>
              <a:rPr sz="2800" spc="-5" dirty="0" err="1" smtClean="0">
                <a:cs typeface="Arial"/>
              </a:rPr>
              <a:t>informe</a:t>
            </a:r>
            <a:endParaRPr lang="es-ES" sz="2800" spc="-5" dirty="0" smtClean="0">
              <a:cs typeface="Arial"/>
            </a:endParaRPr>
          </a:p>
          <a:p>
            <a:pPr marL="12700">
              <a:lnSpc>
                <a:spcPts val="1380"/>
              </a:lnSpc>
            </a:pPr>
            <a:endParaRPr sz="2800" dirty="0">
              <a:cs typeface="Arial"/>
            </a:endParaRPr>
          </a:p>
          <a:p>
            <a:pPr marL="12700">
              <a:lnSpc>
                <a:spcPts val="1380"/>
              </a:lnSpc>
            </a:pPr>
            <a:endParaRPr lang="es-ES" sz="2800" b="1" spc="-5" dirty="0" smtClean="0">
              <a:cs typeface="Arial"/>
            </a:endParaRPr>
          </a:p>
          <a:p>
            <a:pPr marL="12700">
              <a:lnSpc>
                <a:spcPts val="1380"/>
              </a:lnSpc>
            </a:pPr>
            <a:r>
              <a:rPr lang="es-ES" sz="2800" b="1" spc="-5" dirty="0" smtClean="0">
                <a:cs typeface="Arial"/>
              </a:rPr>
              <a:t>R</a:t>
            </a:r>
            <a:r>
              <a:rPr sz="2800" b="1" spc="-5" dirty="0" err="1" smtClean="0">
                <a:cs typeface="Arial"/>
              </a:rPr>
              <a:t>eferencia</a:t>
            </a:r>
            <a:r>
              <a:rPr sz="2800" b="1" spc="-5" dirty="0" smtClean="0">
                <a:cs typeface="Arial"/>
              </a:rPr>
              <a:t>:</a:t>
            </a:r>
            <a:endParaRPr lang="es-ES" sz="2800" b="1" spc="-5" dirty="0" smtClean="0">
              <a:cs typeface="Arial"/>
            </a:endParaRPr>
          </a:p>
          <a:p>
            <a:pPr marL="12700">
              <a:lnSpc>
                <a:spcPts val="1380"/>
              </a:lnSpc>
            </a:pPr>
            <a:endParaRPr lang="es-ES" sz="2800" b="1" spc="-5" dirty="0">
              <a:cs typeface="Arial"/>
            </a:endParaRPr>
          </a:p>
          <a:p>
            <a:pPr marL="12700">
              <a:lnSpc>
                <a:spcPts val="1380"/>
              </a:lnSpc>
            </a:pPr>
            <a:endParaRPr sz="2800" dirty="0">
              <a:cs typeface="Arial"/>
            </a:endParaRPr>
          </a:p>
          <a:p>
            <a:pPr marL="12700" marR="66675">
              <a:lnSpc>
                <a:spcPts val="1380"/>
              </a:lnSpc>
              <a:spcBef>
                <a:spcPts val="65"/>
              </a:spcBef>
            </a:pPr>
            <a:r>
              <a:rPr sz="2800" b="1" dirty="0">
                <a:cs typeface="Arial"/>
              </a:rPr>
              <a:t>Tipo de </a:t>
            </a:r>
            <a:r>
              <a:rPr sz="2800" b="1" spc="-5" dirty="0">
                <a:cs typeface="Arial"/>
              </a:rPr>
              <a:t>informe: </a:t>
            </a:r>
            <a:r>
              <a:rPr sz="2800" spc="-5" dirty="0">
                <a:cs typeface="Arial"/>
              </a:rPr>
              <a:t>Retenciones: certificado de ingresos </a:t>
            </a:r>
            <a:r>
              <a:rPr sz="2800" dirty="0">
                <a:cs typeface="Arial"/>
              </a:rPr>
              <a:t>y </a:t>
            </a:r>
            <a:endParaRPr lang="es-ES" sz="2800" dirty="0" smtClean="0">
              <a:cs typeface="Arial"/>
            </a:endParaRPr>
          </a:p>
          <a:p>
            <a:pPr marL="12700" marR="66675">
              <a:lnSpc>
                <a:spcPts val="1380"/>
              </a:lnSpc>
              <a:spcBef>
                <a:spcPts val="65"/>
              </a:spcBef>
            </a:pPr>
            <a:endParaRPr lang="es-ES" sz="2800" dirty="0">
              <a:cs typeface="Arial"/>
            </a:endParaRPr>
          </a:p>
          <a:p>
            <a:pPr marL="12700" marR="66675">
              <a:lnSpc>
                <a:spcPts val="1380"/>
              </a:lnSpc>
              <a:spcBef>
                <a:spcPts val="65"/>
              </a:spcBef>
            </a:pPr>
            <a:r>
              <a:rPr sz="2800" dirty="0" err="1" smtClean="0">
                <a:cs typeface="Arial"/>
              </a:rPr>
              <a:t>retenciones</a:t>
            </a:r>
            <a:r>
              <a:rPr sz="2800" dirty="0">
                <a:cs typeface="Arial"/>
              </a:rPr>
              <a:t>, </a:t>
            </a:r>
            <a:r>
              <a:rPr sz="2800" spc="-5" dirty="0">
                <a:cs typeface="Arial"/>
              </a:rPr>
              <a:t>Columnario:  informes personalizados </a:t>
            </a:r>
            <a:r>
              <a:rPr sz="2800" dirty="0" err="1">
                <a:cs typeface="Arial"/>
              </a:rPr>
              <a:t>por</a:t>
            </a:r>
            <a:r>
              <a:rPr sz="2800" dirty="0">
                <a:cs typeface="Arial"/>
              </a:rPr>
              <a:t> </a:t>
            </a:r>
            <a:r>
              <a:rPr sz="2800" spc="-5" dirty="0" smtClean="0">
                <a:cs typeface="Arial"/>
              </a:rPr>
              <a:t>el</a:t>
            </a:r>
            <a:endParaRPr lang="es-ES" sz="2800" spc="-5" dirty="0">
              <a:cs typeface="Arial"/>
            </a:endParaRPr>
          </a:p>
          <a:p>
            <a:pPr marL="12700" marR="66675">
              <a:lnSpc>
                <a:spcPts val="1380"/>
              </a:lnSpc>
              <a:spcBef>
                <a:spcPts val="65"/>
              </a:spcBef>
            </a:pPr>
            <a:endParaRPr lang="es-ES" sz="2800" spc="-5" dirty="0">
              <a:cs typeface="Arial"/>
            </a:endParaRPr>
          </a:p>
          <a:p>
            <a:pPr marL="12700" marR="66675">
              <a:lnSpc>
                <a:spcPts val="1380"/>
              </a:lnSpc>
              <a:spcBef>
                <a:spcPts val="65"/>
              </a:spcBef>
            </a:pPr>
            <a:r>
              <a:rPr sz="2800" spc="-5" dirty="0" smtClean="0">
                <a:cs typeface="Arial"/>
              </a:rPr>
              <a:t> </a:t>
            </a:r>
            <a:r>
              <a:rPr sz="2800" dirty="0" err="1" smtClean="0">
                <a:cs typeface="Arial"/>
              </a:rPr>
              <a:t>usuario</a:t>
            </a:r>
            <a:r>
              <a:rPr sz="2800" spc="-5" dirty="0" smtClean="0">
                <a:cs typeface="Arial"/>
              </a:rPr>
              <a:t>.</a:t>
            </a:r>
            <a:endParaRPr lang="es-ES" sz="2800" spc="-5" dirty="0" smtClean="0">
              <a:cs typeface="Arial"/>
            </a:endParaRPr>
          </a:p>
          <a:p>
            <a:pPr marL="12700" marR="66675">
              <a:lnSpc>
                <a:spcPts val="1380"/>
              </a:lnSpc>
              <a:spcBef>
                <a:spcPts val="65"/>
              </a:spcBef>
            </a:pPr>
            <a:endParaRPr sz="2800" dirty="0">
              <a:cs typeface="Arial"/>
            </a:endParaRPr>
          </a:p>
          <a:p>
            <a:pPr marL="12700" marR="186690">
              <a:lnSpc>
                <a:spcPts val="1380"/>
              </a:lnSpc>
            </a:pPr>
            <a:r>
              <a:rPr sz="2800" b="1" dirty="0">
                <a:cs typeface="Arial"/>
              </a:rPr>
              <a:t>Dll de </a:t>
            </a:r>
            <a:r>
              <a:rPr sz="2800" b="1" spc="-5" dirty="0">
                <a:cs typeface="Arial"/>
              </a:rPr>
              <a:t>generación: </a:t>
            </a:r>
            <a:r>
              <a:rPr sz="2800" spc="-5" dirty="0">
                <a:cs typeface="Arial"/>
              </a:rPr>
              <a:t>Nombre del Dll que </a:t>
            </a:r>
            <a:r>
              <a:rPr sz="2800" dirty="0">
                <a:cs typeface="Arial"/>
              </a:rPr>
              <a:t>se </a:t>
            </a:r>
            <a:r>
              <a:rPr sz="2800" spc="-5" dirty="0">
                <a:cs typeface="Arial"/>
              </a:rPr>
              <a:t>usa </a:t>
            </a:r>
            <a:r>
              <a:rPr sz="2800" dirty="0" err="1">
                <a:cs typeface="Arial"/>
              </a:rPr>
              <a:t>para</a:t>
            </a:r>
            <a:r>
              <a:rPr sz="2800" dirty="0">
                <a:cs typeface="Arial"/>
              </a:rPr>
              <a:t> </a:t>
            </a:r>
            <a:r>
              <a:rPr sz="2800" dirty="0" err="1" smtClean="0">
                <a:cs typeface="Arial"/>
              </a:rPr>
              <a:t>su</a:t>
            </a:r>
            <a:endParaRPr lang="es-ES" sz="2800" dirty="0" smtClean="0">
              <a:cs typeface="Arial"/>
            </a:endParaRPr>
          </a:p>
          <a:p>
            <a:pPr marL="12700" marR="186690">
              <a:lnSpc>
                <a:spcPts val="1380"/>
              </a:lnSpc>
            </a:pPr>
            <a:endParaRPr lang="es-ES" sz="2800" dirty="0">
              <a:cs typeface="Arial"/>
            </a:endParaRPr>
          </a:p>
          <a:p>
            <a:pPr marL="12700" marR="186690">
              <a:lnSpc>
                <a:spcPts val="1380"/>
              </a:lnSpc>
            </a:pPr>
            <a:r>
              <a:rPr sz="2800" dirty="0" smtClean="0">
                <a:cs typeface="Arial"/>
              </a:rPr>
              <a:t> </a:t>
            </a:r>
            <a:r>
              <a:rPr sz="2800" spc="-5" dirty="0">
                <a:cs typeface="Arial"/>
              </a:rPr>
              <a:t>generación </a:t>
            </a:r>
            <a:r>
              <a:rPr sz="2800" spc="-10" dirty="0">
                <a:cs typeface="Arial"/>
              </a:rPr>
              <a:t>si </a:t>
            </a:r>
            <a:r>
              <a:rPr sz="2800" spc="-5" dirty="0">
                <a:cs typeface="Arial"/>
              </a:rPr>
              <a:t>lo necesita  (Informe de </a:t>
            </a:r>
            <a:r>
              <a:rPr sz="2800" spc="-5" dirty="0" err="1">
                <a:cs typeface="Arial"/>
              </a:rPr>
              <a:t>tipo</a:t>
            </a:r>
            <a:r>
              <a:rPr sz="2800" spc="-5" dirty="0">
                <a:cs typeface="Arial"/>
              </a:rPr>
              <a:t> </a:t>
            </a:r>
            <a:r>
              <a:rPr sz="2800" spc="-5" dirty="0" err="1" smtClean="0">
                <a:cs typeface="Arial"/>
              </a:rPr>
              <a:t>Retenciones</a:t>
            </a:r>
            <a:endParaRPr lang="es-ES" sz="2800" spc="-5" dirty="0" smtClean="0">
              <a:cs typeface="Arial"/>
            </a:endParaRPr>
          </a:p>
          <a:p>
            <a:pPr marL="12700" marR="186690">
              <a:lnSpc>
                <a:spcPts val="1380"/>
              </a:lnSpc>
            </a:pPr>
            <a:endParaRPr lang="es-ES" sz="2800" spc="-5" dirty="0" smtClean="0">
              <a:cs typeface="Arial"/>
            </a:endParaRPr>
          </a:p>
          <a:p>
            <a:pPr marL="12700" marR="186690">
              <a:lnSpc>
                <a:spcPts val="1380"/>
              </a:lnSpc>
            </a:pPr>
            <a:r>
              <a:rPr sz="2800" spc="-5" dirty="0" smtClean="0">
                <a:cs typeface="Arial"/>
              </a:rPr>
              <a:t> </a:t>
            </a:r>
            <a:r>
              <a:rPr sz="2800" spc="-5" dirty="0">
                <a:cs typeface="Arial"/>
              </a:rPr>
              <a:t>siempre lleva un</a:t>
            </a:r>
            <a:r>
              <a:rPr sz="2800" spc="75" dirty="0">
                <a:cs typeface="Arial"/>
              </a:rPr>
              <a:t> </a:t>
            </a:r>
            <a:r>
              <a:rPr sz="2800" spc="-5" dirty="0">
                <a:cs typeface="Arial"/>
              </a:rPr>
              <a:t>Dll).</a:t>
            </a:r>
            <a:endParaRPr sz="2800" dirty="0">
              <a:cs typeface="Arial"/>
            </a:endParaRPr>
          </a:p>
          <a:p>
            <a:pPr marL="12700" marR="5080">
              <a:lnSpc>
                <a:spcPts val="1380"/>
              </a:lnSpc>
            </a:pPr>
            <a:endParaRPr lang="es-ES" sz="2800" b="1" spc="-5" dirty="0" smtClean="0"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sz="2800" b="1" spc="-5" dirty="0" smtClean="0">
                <a:cs typeface="Arial"/>
              </a:rPr>
              <a:t>*</a:t>
            </a:r>
            <a:r>
              <a:rPr sz="2800" b="1" spc="-5" dirty="0">
                <a:cs typeface="Arial"/>
              </a:rPr>
              <a:t>Agrupación </a:t>
            </a:r>
            <a:r>
              <a:rPr sz="2800" b="1" dirty="0">
                <a:cs typeface="Arial"/>
              </a:rPr>
              <a:t>de </a:t>
            </a:r>
            <a:r>
              <a:rPr sz="2800" b="1" spc="-5" dirty="0">
                <a:cs typeface="Arial"/>
              </a:rPr>
              <a:t>Deducciones </a:t>
            </a:r>
            <a:r>
              <a:rPr sz="2800" b="1" spc="-10" dirty="0">
                <a:cs typeface="Arial"/>
              </a:rPr>
              <a:t>de </a:t>
            </a:r>
            <a:r>
              <a:rPr sz="2800" b="1" dirty="0">
                <a:cs typeface="Arial"/>
              </a:rPr>
              <a:t>Ret. </a:t>
            </a:r>
            <a:r>
              <a:rPr sz="2800" b="1" spc="-5" dirty="0">
                <a:cs typeface="Arial"/>
              </a:rPr>
              <a:t>Fte: </a:t>
            </a:r>
            <a:r>
              <a:rPr sz="2800" spc="-5" dirty="0" err="1">
                <a:cs typeface="Arial"/>
              </a:rPr>
              <a:t>Seleccionar</a:t>
            </a:r>
            <a:r>
              <a:rPr sz="2800" spc="-5" dirty="0">
                <a:cs typeface="Arial"/>
              </a:rPr>
              <a:t> </a:t>
            </a:r>
            <a:endParaRPr lang="es-ES" sz="2800" spc="-5" dirty="0" smtClean="0">
              <a:cs typeface="Arial"/>
            </a:endParaRPr>
          </a:p>
          <a:p>
            <a:pPr marL="12700" marR="5080">
              <a:lnSpc>
                <a:spcPts val="1380"/>
              </a:lnSpc>
            </a:pPr>
            <a:endParaRPr lang="es-ES" sz="2800" spc="-5" dirty="0"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sz="2800" spc="-5" dirty="0" err="1" smtClean="0">
                <a:cs typeface="Arial"/>
              </a:rPr>
              <a:t>agrupación</a:t>
            </a:r>
            <a:r>
              <a:rPr sz="2800" spc="-5" dirty="0" smtClean="0">
                <a:cs typeface="Arial"/>
              </a:rPr>
              <a:t> </a:t>
            </a:r>
            <a:r>
              <a:rPr sz="2800" spc="-5" dirty="0">
                <a:cs typeface="Arial"/>
              </a:rPr>
              <a:t>de las  deducciones </a:t>
            </a:r>
            <a:r>
              <a:rPr sz="2800" dirty="0">
                <a:cs typeface="Arial"/>
              </a:rPr>
              <a:t>de </a:t>
            </a:r>
            <a:r>
              <a:rPr sz="2800" spc="-5" dirty="0">
                <a:cs typeface="Arial"/>
              </a:rPr>
              <a:t>la retención en la</a:t>
            </a:r>
            <a:r>
              <a:rPr sz="2800" spc="10" dirty="0">
                <a:cs typeface="Arial"/>
              </a:rPr>
              <a:t> </a:t>
            </a:r>
            <a:r>
              <a:rPr sz="2800" spc="-5" dirty="0">
                <a:cs typeface="Arial"/>
              </a:rPr>
              <a:t>fuente.</a:t>
            </a:r>
            <a:endParaRPr sz="2800" dirty="0">
              <a:cs typeface="Arial"/>
            </a:endParaRPr>
          </a:p>
          <a:p>
            <a:pPr marL="12700">
              <a:lnSpc>
                <a:spcPts val="1345"/>
              </a:lnSpc>
            </a:pPr>
            <a:endParaRPr lang="es-ES" sz="2800" b="1" dirty="0" smtClean="0">
              <a:cs typeface="Arial"/>
            </a:endParaRPr>
          </a:p>
          <a:p>
            <a:pPr marL="12700">
              <a:lnSpc>
                <a:spcPts val="1345"/>
              </a:lnSpc>
            </a:pPr>
            <a:endParaRPr lang="es-ES" sz="2800" b="1" dirty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439</Words>
  <Application>Microsoft Office PowerPoint</Application>
  <PresentationFormat>Personalizado</PresentationFormat>
  <Paragraphs>76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Estefanny.seguro</dc:creator>
  <cp:lastModifiedBy>danny.culma</cp:lastModifiedBy>
  <cp:revision>19</cp:revision>
  <dcterms:created xsi:type="dcterms:W3CDTF">2016-12-29T21:50:56Z</dcterms:created>
  <dcterms:modified xsi:type="dcterms:W3CDTF">2017-01-02T15:21:18Z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2016-12-29T00:00:00Z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2016-12-29T00:00:00Z</vt:filetime>
  </property>
</Properties>
</file>